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7"/>
  </p:notesMasterIdLst>
  <p:handoutMasterIdLst>
    <p:handoutMasterId r:id="rId18"/>
  </p:handoutMasterIdLst>
  <p:sldIdLst>
    <p:sldId id="257" r:id="rId2"/>
    <p:sldId id="258" r:id="rId3"/>
    <p:sldId id="259" r:id="rId4"/>
    <p:sldId id="260" r:id="rId5"/>
    <p:sldId id="261" r:id="rId6"/>
    <p:sldId id="262" r:id="rId7"/>
    <p:sldId id="2366" r:id="rId8"/>
    <p:sldId id="2358" r:id="rId9"/>
    <p:sldId id="2354" r:id="rId10"/>
    <p:sldId id="2359" r:id="rId11"/>
    <p:sldId id="2360" r:id="rId12"/>
    <p:sldId id="2361" r:id="rId13"/>
    <p:sldId id="2362" r:id="rId14"/>
    <p:sldId id="2363" r:id="rId15"/>
    <p:sldId id="2364" r:id="rId16"/>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39" userDrawn="1">
          <p15:clr>
            <a:srgbClr val="C35EA4"/>
          </p15:clr>
        </p15:guide>
        <p15:guide id="2" pos="3840" userDrawn="1">
          <p15:clr>
            <a:srgbClr val="A4A3A4"/>
          </p15:clr>
        </p15:guide>
        <p15:guide id="4" pos="529" userDrawn="1">
          <p15:clr>
            <a:srgbClr val="F26B43"/>
          </p15:clr>
        </p15:guide>
        <p15:guide id="5" pos="7151" userDrawn="1">
          <p15:clr>
            <a:srgbClr val="A4A3A4"/>
          </p15:clr>
        </p15:guide>
        <p15:guide id="6" orient="horz" pos="3884" userDrawn="1">
          <p15:clr>
            <a:srgbClr val="C35EA4"/>
          </p15:clr>
        </p15:guide>
        <p15:guide id="7" orient="horz" pos="981" userDrawn="1">
          <p15:clr>
            <a:srgbClr val="C35E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1E3A"/>
    <a:srgbClr val="E54D17"/>
    <a:srgbClr val="F08F6C"/>
    <a:srgbClr val="08A685"/>
    <a:srgbClr val="ED8B9B"/>
    <a:srgbClr val="009977"/>
    <a:srgbClr val="FFFFFF"/>
    <a:srgbClr val="3382AA"/>
    <a:srgbClr val="CA4045"/>
    <a:srgbClr val="EFF5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0673" autoAdjust="0"/>
  </p:normalViewPr>
  <p:slideViewPr>
    <p:cSldViewPr snapToGrid="0" showGuides="1">
      <p:cViewPr varScale="1">
        <p:scale>
          <a:sx n="100" d="100"/>
          <a:sy n="100" d="100"/>
        </p:scale>
        <p:origin x="990" y="90"/>
      </p:cViewPr>
      <p:guideLst>
        <p:guide orient="horz" pos="1139"/>
        <p:guide pos="3840"/>
        <p:guide pos="529"/>
        <p:guide pos="7151"/>
        <p:guide orient="horz" pos="3884"/>
        <p:guide orient="horz" pos="981"/>
      </p:guideLst>
    </p:cSldViewPr>
  </p:slideViewPr>
  <p:outlineViewPr>
    <p:cViewPr>
      <p:scale>
        <a:sx n="33" d="100"/>
        <a:sy n="33" d="100"/>
      </p:scale>
      <p:origin x="0" y="-3294"/>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66" d="100"/>
          <a:sy n="66" d="100"/>
        </p:scale>
        <p:origin x="3252"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7A09C9FA-2D8B-35D4-3AF9-14B07DC8C2A3}"/>
              </a:ext>
            </a:extLst>
          </p:cNvPr>
          <p:cNvSpPr>
            <a:spLocks noGrp="1"/>
          </p:cNvSpPr>
          <p:nvPr>
            <p:ph type="hdr" sz="quarter"/>
          </p:nvPr>
        </p:nvSpPr>
        <p:spPr>
          <a:xfrm>
            <a:off x="361950" y="163175"/>
            <a:ext cx="6100763" cy="458788"/>
          </a:xfrm>
          <a:prstGeom prst="rect">
            <a:avLst/>
          </a:prstGeom>
        </p:spPr>
        <p:txBody>
          <a:bodyPr vert="horz" lIns="91440" tIns="45720" rIns="91440" bIns="45720" rtlCol="0" anchor="ctr"/>
          <a:lstStyle>
            <a:lvl1pPr algn="l">
              <a:defRPr sz="1200"/>
            </a:lvl1pPr>
          </a:lstStyle>
          <a:p>
            <a:pPr algn="ctr"/>
            <a:r>
              <a:rPr lang="es-MX">
                <a:solidFill>
                  <a:schemeClr val="bg2">
                    <a:lumMod val="50000"/>
                  </a:schemeClr>
                </a:solidFill>
                <a:latin typeface="Arial" panose="020B0604020202020204" pitchFamily="34" charset="0"/>
                <a:cs typeface="Arial" panose="020B0604020202020204" pitchFamily="34" charset="0"/>
              </a:rPr>
              <a:t>Nombre Curso</a:t>
            </a:r>
            <a:endParaRPr lang="es-MX" dirty="0">
              <a:solidFill>
                <a:schemeClr val="bg2">
                  <a:lumMod val="50000"/>
                </a:schemeClr>
              </a:solidFill>
              <a:latin typeface="Arial" panose="020B0604020202020204" pitchFamily="34" charset="0"/>
              <a:cs typeface="Arial" panose="020B0604020202020204" pitchFamily="34" charset="0"/>
            </a:endParaRPr>
          </a:p>
        </p:txBody>
      </p:sp>
      <p:sp>
        <p:nvSpPr>
          <p:cNvPr id="4" name="Marcador de pie de página 3">
            <a:extLst>
              <a:ext uri="{FF2B5EF4-FFF2-40B4-BE49-F238E27FC236}">
                <a16:creationId xmlns:a16="http://schemas.microsoft.com/office/drawing/2014/main" id="{52A8AA1C-2FEC-F904-6B86-190CFD69509A}"/>
              </a:ext>
            </a:extLst>
          </p:cNvPr>
          <p:cNvSpPr>
            <a:spLocks noGrp="1"/>
          </p:cNvSpPr>
          <p:nvPr>
            <p:ph type="ftr" sz="quarter" idx="2"/>
          </p:nvPr>
        </p:nvSpPr>
        <p:spPr>
          <a:xfrm>
            <a:off x="361950" y="8522040"/>
            <a:ext cx="2057401" cy="458787"/>
          </a:xfrm>
          <a:prstGeom prst="rect">
            <a:avLst/>
          </a:prstGeom>
        </p:spPr>
        <p:txBody>
          <a:bodyPr vert="horz" lIns="91440" tIns="45720" rIns="91440" bIns="45720" rtlCol="0" anchor="ctr"/>
          <a:lstStyle>
            <a:lvl1pPr algn="l">
              <a:defRPr sz="1200"/>
            </a:lvl1pPr>
          </a:lstStyle>
          <a:p>
            <a:r>
              <a:rPr lang="es-MX">
                <a:solidFill>
                  <a:schemeClr val="bg2">
                    <a:lumMod val="50000"/>
                  </a:schemeClr>
                </a:solidFill>
                <a:latin typeface="Arial" panose="020B0604020202020204" pitchFamily="34" charset="0"/>
                <a:cs typeface="Arial" panose="020B0604020202020204" pitchFamily="34" charset="0"/>
              </a:rPr>
              <a:t>© 2023</a:t>
            </a:r>
            <a:endParaRPr lang="es-MX" dirty="0">
              <a:solidFill>
                <a:schemeClr val="bg2">
                  <a:lumMod val="50000"/>
                </a:schemeClr>
              </a:solidFill>
              <a:latin typeface="Arial" panose="020B0604020202020204" pitchFamily="34" charset="0"/>
              <a:cs typeface="Arial" panose="020B0604020202020204" pitchFamily="34" charset="0"/>
            </a:endParaRPr>
          </a:p>
        </p:txBody>
      </p:sp>
      <p:sp>
        <p:nvSpPr>
          <p:cNvPr id="5" name="Marcador de número de diapositiva 4">
            <a:extLst>
              <a:ext uri="{FF2B5EF4-FFF2-40B4-BE49-F238E27FC236}">
                <a16:creationId xmlns:a16="http://schemas.microsoft.com/office/drawing/2014/main" id="{AD988D11-FEF4-5F68-548D-3005D02C83D3}"/>
              </a:ext>
            </a:extLst>
          </p:cNvPr>
          <p:cNvSpPr>
            <a:spLocks noGrp="1"/>
          </p:cNvSpPr>
          <p:nvPr>
            <p:ph type="sldNum" sz="quarter" idx="3"/>
          </p:nvPr>
        </p:nvSpPr>
        <p:spPr>
          <a:xfrm>
            <a:off x="2961002" y="8522040"/>
            <a:ext cx="935999" cy="458787"/>
          </a:xfrm>
          <a:prstGeom prst="rect">
            <a:avLst/>
          </a:prstGeom>
        </p:spPr>
        <p:txBody>
          <a:bodyPr vert="horz" lIns="91440" tIns="45720" rIns="91440" bIns="45720" rtlCol="0" anchor="ctr"/>
          <a:lstStyle>
            <a:lvl1pPr algn="r">
              <a:defRPr sz="1200"/>
            </a:lvl1pPr>
          </a:lstStyle>
          <a:p>
            <a:pPr algn="ctr"/>
            <a:fld id="{284716D6-4705-4163-A12A-B468C3B66260}" type="slidenum">
              <a:rPr lang="es-MX" smtClean="0">
                <a:solidFill>
                  <a:schemeClr val="bg2">
                    <a:lumMod val="50000"/>
                  </a:schemeClr>
                </a:solidFill>
                <a:latin typeface="Arial" panose="020B0604020202020204" pitchFamily="34" charset="0"/>
                <a:cs typeface="Arial" panose="020B0604020202020204" pitchFamily="34" charset="0"/>
              </a:rPr>
              <a:pPr algn="ctr"/>
              <a:t>‹#›</a:t>
            </a:fld>
            <a:endParaRPr lang="es-MX" dirty="0">
              <a:solidFill>
                <a:schemeClr val="bg2">
                  <a:lumMod val="50000"/>
                </a:schemeClr>
              </a:solidFill>
              <a:latin typeface="Arial" panose="020B0604020202020204" pitchFamily="34" charset="0"/>
              <a:cs typeface="Arial" panose="020B0604020202020204" pitchFamily="34" charset="0"/>
            </a:endParaRPr>
          </a:p>
        </p:txBody>
      </p:sp>
      <p:cxnSp>
        <p:nvCxnSpPr>
          <p:cNvPr id="7" name="Conector recto 6">
            <a:extLst>
              <a:ext uri="{FF2B5EF4-FFF2-40B4-BE49-F238E27FC236}">
                <a16:creationId xmlns:a16="http://schemas.microsoft.com/office/drawing/2014/main" id="{01B675EC-0E06-CC11-9C70-A236B15ED846}"/>
              </a:ext>
            </a:extLst>
          </p:cNvPr>
          <p:cNvCxnSpPr/>
          <p:nvPr/>
        </p:nvCxnSpPr>
        <p:spPr>
          <a:xfrm>
            <a:off x="0" y="730025"/>
            <a:ext cx="6858000"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8" name="Conector recto 7">
            <a:extLst>
              <a:ext uri="{FF2B5EF4-FFF2-40B4-BE49-F238E27FC236}">
                <a16:creationId xmlns:a16="http://schemas.microsoft.com/office/drawing/2014/main" id="{130864DE-371D-7BF8-2272-1887B8CDAB4E}"/>
              </a:ext>
            </a:extLst>
          </p:cNvPr>
          <p:cNvCxnSpPr/>
          <p:nvPr/>
        </p:nvCxnSpPr>
        <p:spPr>
          <a:xfrm>
            <a:off x="0" y="8411931"/>
            <a:ext cx="6858000"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3729252"/>
      </p:ext>
    </p:extLst>
  </p:cSld>
  <p:clrMap bg1="lt1" tx1="dk1" bg2="lt2" tx2="dk2" accent1="accent1" accent2="accent2" accent3="accent3" accent4="accent4" accent5="accent5" accent6="accent6" hlink="hlink" folHlink="folHlink"/>
  <p:hf dt="0"/>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Marcador de notas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8" name="Marcador de encabezado 7">
            <a:extLst>
              <a:ext uri="{FF2B5EF4-FFF2-40B4-BE49-F238E27FC236}">
                <a16:creationId xmlns:a16="http://schemas.microsoft.com/office/drawing/2014/main" id="{421A3FDD-A6D0-02CF-4F34-C38EF63B3D20}"/>
              </a:ext>
            </a:extLst>
          </p:cNvPr>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r>
              <a:rPr lang="es-MX"/>
              <a:t>Nombre Curso</a:t>
            </a:r>
          </a:p>
        </p:txBody>
      </p:sp>
      <p:sp>
        <p:nvSpPr>
          <p:cNvPr id="9" name="Marcador de imagen de diapositiva 8">
            <a:extLst>
              <a:ext uri="{FF2B5EF4-FFF2-40B4-BE49-F238E27FC236}">
                <a16:creationId xmlns:a16="http://schemas.microsoft.com/office/drawing/2014/main" id="{D74D99C8-58AC-C03E-FC5D-0776B5BB77DD}"/>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11" name="Marcador de fecha 10">
            <a:extLst>
              <a:ext uri="{FF2B5EF4-FFF2-40B4-BE49-F238E27FC236}">
                <a16:creationId xmlns:a16="http://schemas.microsoft.com/office/drawing/2014/main" id="{FE3488DB-A5CA-1C96-C8BB-88E33678EDBB}"/>
              </a:ext>
            </a:extLst>
          </p:cNvPr>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973A2220-A608-4C91-8D3B-0AB4218DEC9E}" type="datetimeFigureOut">
              <a:rPr lang="es-MX" smtClean="0"/>
              <a:t>12/04/2026</a:t>
            </a:fld>
            <a:endParaRPr lang="es-MX"/>
          </a:p>
        </p:txBody>
      </p:sp>
      <p:sp>
        <p:nvSpPr>
          <p:cNvPr id="12" name="Marcador de pie de página 11">
            <a:extLst>
              <a:ext uri="{FF2B5EF4-FFF2-40B4-BE49-F238E27FC236}">
                <a16:creationId xmlns:a16="http://schemas.microsoft.com/office/drawing/2014/main" id="{33C886CA-EC78-E564-E806-36F56E362179}"/>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s-MX"/>
              <a:t>© 2023</a:t>
            </a:r>
          </a:p>
        </p:txBody>
      </p:sp>
      <p:sp>
        <p:nvSpPr>
          <p:cNvPr id="13" name="Marcador de número de diapositiva 12">
            <a:extLst>
              <a:ext uri="{FF2B5EF4-FFF2-40B4-BE49-F238E27FC236}">
                <a16:creationId xmlns:a16="http://schemas.microsoft.com/office/drawing/2014/main" id="{6DFCCC32-CF2F-56E0-7BBD-0F8553471946}"/>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F81D3F-FEBF-4647-87E5-835CDA0D217E}" type="slidenum">
              <a:rPr lang="es-MX" smtClean="0"/>
              <a:t>‹#›</a:t>
            </a:fld>
            <a:endParaRPr lang="es-MX"/>
          </a:p>
        </p:txBody>
      </p:sp>
    </p:spTree>
    <p:extLst>
      <p:ext uri="{BB962C8B-B14F-4D97-AF65-F5344CB8AC3E}">
        <p14:creationId xmlns:p14="http://schemas.microsoft.com/office/powerpoint/2010/main" val="2627638019"/>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La ley de George </a:t>
            </a:r>
            <a:r>
              <a:rPr lang="es-ES" dirty="0" err="1"/>
              <a:t>Plossl</a:t>
            </a:r>
            <a:r>
              <a:rPr lang="es-ES" dirty="0"/>
              <a:t> es una ley de la cadena de suministro que establece que los beneficios están directamente relacionados con la velocidad de los procesos y la información. </a:t>
            </a:r>
          </a:p>
          <a:p>
            <a:r>
              <a:rPr lang="es-ES" dirty="0"/>
              <a:t>George </a:t>
            </a:r>
            <a:r>
              <a:rPr lang="es-ES" dirty="0" err="1"/>
              <a:t>Plossl</a:t>
            </a:r>
            <a:r>
              <a:rPr lang="es-ES" dirty="0"/>
              <a:t> fue una de las figuras que reiteró la importancia de aumentar el flujo, junto con Henry Ford y Eliyahu Goldratt. </a:t>
            </a:r>
            <a:endParaRPr lang="es-MX" dirty="0"/>
          </a:p>
        </p:txBody>
      </p:sp>
      <p:sp>
        <p:nvSpPr>
          <p:cNvPr id="4" name="Marcador de encabezado 3"/>
          <p:cNvSpPr>
            <a:spLocks noGrp="1"/>
          </p:cNvSpPr>
          <p:nvPr>
            <p:ph type="hdr" sz="quarter"/>
          </p:nvPr>
        </p:nvSpPr>
        <p:spPr/>
        <p:txBody>
          <a:bodyPr/>
          <a:lstStyle/>
          <a:p>
            <a:r>
              <a:rPr lang="es-MX"/>
              <a:t>Nombre Curso</a:t>
            </a:r>
          </a:p>
        </p:txBody>
      </p:sp>
      <p:sp>
        <p:nvSpPr>
          <p:cNvPr id="5" name="Marcador de pie de página 4"/>
          <p:cNvSpPr>
            <a:spLocks noGrp="1"/>
          </p:cNvSpPr>
          <p:nvPr>
            <p:ph type="ftr" sz="quarter" idx="4"/>
          </p:nvPr>
        </p:nvSpPr>
        <p:spPr/>
        <p:txBody>
          <a:bodyPr/>
          <a:lstStyle/>
          <a:p>
            <a:r>
              <a:rPr lang="es-MX"/>
              <a:t>© 2023</a:t>
            </a:r>
          </a:p>
        </p:txBody>
      </p:sp>
      <p:sp>
        <p:nvSpPr>
          <p:cNvPr id="6" name="Marcador de número de diapositiva 5"/>
          <p:cNvSpPr>
            <a:spLocks noGrp="1"/>
          </p:cNvSpPr>
          <p:nvPr>
            <p:ph type="sldNum" sz="quarter" idx="5"/>
          </p:nvPr>
        </p:nvSpPr>
        <p:spPr/>
        <p:txBody>
          <a:bodyPr/>
          <a:lstStyle/>
          <a:p>
            <a:fld id="{A2F81D3F-FEBF-4647-87E5-835CDA0D217E}" type="slidenum">
              <a:rPr lang="es-MX" smtClean="0"/>
              <a:t>3</a:t>
            </a:fld>
            <a:endParaRPr lang="es-MX"/>
          </a:p>
        </p:txBody>
      </p:sp>
    </p:spTree>
    <p:extLst>
      <p:ext uri="{BB962C8B-B14F-4D97-AF65-F5344CB8AC3E}">
        <p14:creationId xmlns:p14="http://schemas.microsoft.com/office/powerpoint/2010/main" val="2873538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b="0" i="0" dirty="0">
                <a:solidFill>
                  <a:srgbClr val="000000"/>
                </a:solidFill>
                <a:effectLst/>
                <a:latin typeface="BuckeyeSerif"/>
              </a:rPr>
              <a:t>Zinn, Walter, “A Historical Review of Postponement Research, Journal of Business Logistics, Vol. 40, Num. 1, 2019, pp. 66-72.</a:t>
            </a:r>
            <a:endParaRPr lang="es-ES" dirty="0"/>
          </a:p>
          <a:p>
            <a:endParaRPr lang="es-ES" dirty="0"/>
          </a:p>
          <a:p>
            <a:endParaRPr lang="es-ES" dirty="0"/>
          </a:p>
          <a:p>
            <a:r>
              <a:rPr lang="es-ES" dirty="0"/>
              <a:t>Una Revisión Histórica de la Investigación en </a:t>
            </a:r>
            <a:r>
              <a:rPr lang="es-ES" dirty="0" err="1"/>
              <a:t>Postponement</a:t>
            </a:r>
            <a:endParaRPr lang="es-ES" dirty="0"/>
          </a:p>
          <a:p>
            <a:r>
              <a:rPr lang="es-ES" b="1" dirty="0" err="1"/>
              <a:t>Journal</a:t>
            </a:r>
            <a:r>
              <a:rPr lang="es-ES" b="1" dirty="0"/>
              <a:t> </a:t>
            </a:r>
            <a:r>
              <a:rPr lang="es-ES" b="1" dirty="0" err="1"/>
              <a:t>of</a:t>
            </a:r>
            <a:r>
              <a:rPr lang="es-ES" b="1" dirty="0"/>
              <a:t> Business </a:t>
            </a:r>
            <a:r>
              <a:rPr lang="es-ES" b="1" dirty="0" err="1"/>
              <a:t>LogisticsVolume</a:t>
            </a:r>
            <a:r>
              <a:rPr lang="es-ES" b="1" dirty="0"/>
              <a:t> 40, </a:t>
            </a:r>
            <a:r>
              <a:rPr lang="es-ES" b="1" dirty="0" err="1"/>
              <a:t>Issue</a:t>
            </a:r>
            <a:r>
              <a:rPr lang="es-ES" b="1" dirty="0"/>
              <a:t> 1 p. 66-72</a:t>
            </a:r>
            <a:endParaRPr lang="es-MX" b="1" dirty="0"/>
          </a:p>
        </p:txBody>
      </p:sp>
      <p:sp>
        <p:nvSpPr>
          <p:cNvPr id="4" name="Marcador de encabezado 3"/>
          <p:cNvSpPr>
            <a:spLocks noGrp="1"/>
          </p:cNvSpPr>
          <p:nvPr>
            <p:ph type="hdr" sz="quarter"/>
          </p:nvPr>
        </p:nvSpPr>
        <p:spPr/>
        <p:txBody>
          <a:bodyPr/>
          <a:lstStyle/>
          <a:p>
            <a:r>
              <a:rPr lang="es-MX"/>
              <a:t>Nombre Curso</a:t>
            </a:r>
          </a:p>
        </p:txBody>
      </p:sp>
      <p:sp>
        <p:nvSpPr>
          <p:cNvPr id="5" name="Marcador de pie de página 4"/>
          <p:cNvSpPr>
            <a:spLocks noGrp="1"/>
          </p:cNvSpPr>
          <p:nvPr>
            <p:ph type="ftr" sz="quarter" idx="4"/>
          </p:nvPr>
        </p:nvSpPr>
        <p:spPr/>
        <p:txBody>
          <a:bodyPr/>
          <a:lstStyle/>
          <a:p>
            <a:r>
              <a:rPr lang="es-MX"/>
              <a:t>© 2023</a:t>
            </a:r>
          </a:p>
        </p:txBody>
      </p:sp>
      <p:sp>
        <p:nvSpPr>
          <p:cNvPr id="6" name="Marcador de número de diapositiva 5"/>
          <p:cNvSpPr>
            <a:spLocks noGrp="1"/>
          </p:cNvSpPr>
          <p:nvPr>
            <p:ph type="sldNum" sz="quarter" idx="5"/>
          </p:nvPr>
        </p:nvSpPr>
        <p:spPr/>
        <p:txBody>
          <a:bodyPr/>
          <a:lstStyle/>
          <a:p>
            <a:fld id="{A2F81D3F-FEBF-4647-87E5-835CDA0D217E}" type="slidenum">
              <a:rPr lang="es-MX" smtClean="0"/>
              <a:t>5</a:t>
            </a:fld>
            <a:endParaRPr lang="es-MX"/>
          </a:p>
        </p:txBody>
      </p:sp>
    </p:spTree>
    <p:extLst>
      <p:ext uri="{BB962C8B-B14F-4D97-AF65-F5344CB8AC3E}">
        <p14:creationId xmlns:p14="http://schemas.microsoft.com/office/powerpoint/2010/main" val="2012104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02122"/>
                </a:solidFill>
                <a:effectLst/>
                <a:latin typeface="Arial" panose="020B0604020202020204" pitchFamily="34" charset="0"/>
              </a:rPr>
              <a:t>Zinn and Bowersox in 1988 divided postponement into five different types to improve the distribution systems: four form postponements (labeling, packaging, assembly, manufacturing) and time postponement.</a:t>
            </a:r>
            <a:endParaRPr lang="es-MX" dirty="0"/>
          </a:p>
        </p:txBody>
      </p:sp>
      <p:sp>
        <p:nvSpPr>
          <p:cNvPr id="4" name="Marcador de encabezado 3"/>
          <p:cNvSpPr>
            <a:spLocks noGrp="1"/>
          </p:cNvSpPr>
          <p:nvPr>
            <p:ph type="hdr" sz="quarter"/>
          </p:nvPr>
        </p:nvSpPr>
        <p:spPr/>
        <p:txBody>
          <a:bodyPr/>
          <a:lstStyle/>
          <a:p>
            <a:r>
              <a:rPr lang="es-MX"/>
              <a:t>Nombre Curso</a:t>
            </a:r>
          </a:p>
        </p:txBody>
      </p:sp>
      <p:sp>
        <p:nvSpPr>
          <p:cNvPr id="5" name="Marcador de pie de página 4"/>
          <p:cNvSpPr>
            <a:spLocks noGrp="1"/>
          </p:cNvSpPr>
          <p:nvPr>
            <p:ph type="ftr" sz="quarter" idx="4"/>
          </p:nvPr>
        </p:nvSpPr>
        <p:spPr/>
        <p:txBody>
          <a:bodyPr/>
          <a:lstStyle/>
          <a:p>
            <a:r>
              <a:rPr lang="es-MX"/>
              <a:t>© 2023</a:t>
            </a:r>
          </a:p>
        </p:txBody>
      </p:sp>
      <p:sp>
        <p:nvSpPr>
          <p:cNvPr id="6" name="Marcador de número de diapositiva 5"/>
          <p:cNvSpPr>
            <a:spLocks noGrp="1"/>
          </p:cNvSpPr>
          <p:nvPr>
            <p:ph type="sldNum" sz="quarter" idx="5"/>
          </p:nvPr>
        </p:nvSpPr>
        <p:spPr/>
        <p:txBody>
          <a:bodyPr/>
          <a:lstStyle/>
          <a:p>
            <a:fld id="{A2F81D3F-FEBF-4647-87E5-835CDA0D217E}" type="slidenum">
              <a:rPr lang="es-MX" smtClean="0"/>
              <a:t>6</a:t>
            </a:fld>
            <a:endParaRPr lang="es-MX"/>
          </a:p>
        </p:txBody>
      </p:sp>
    </p:spTree>
    <p:extLst>
      <p:ext uri="{BB962C8B-B14F-4D97-AF65-F5344CB8AC3E}">
        <p14:creationId xmlns:p14="http://schemas.microsoft.com/office/powerpoint/2010/main" val="16190992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CE45B7-363B-B1EA-31F9-F96B78E36077}"/>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CBDF0D27-CCD1-94F7-7AEC-669ABB7716F7}"/>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64B37EFB-8B69-109F-7247-8D7FD3450B4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02122"/>
                </a:solidFill>
                <a:effectLst/>
                <a:latin typeface="Arial" panose="020B0604020202020204" pitchFamily="34" charset="0"/>
              </a:rPr>
              <a:t>Zinn and Bowersox in 1988 divided postponement into five different types to improve the distribution systems: four form postponements (labeling, packaging, assembly, manufacturing) and time postponement.</a:t>
            </a:r>
            <a:endParaRPr lang="es-MX" dirty="0"/>
          </a:p>
        </p:txBody>
      </p:sp>
      <p:sp>
        <p:nvSpPr>
          <p:cNvPr id="4" name="Marcador de encabezado 3">
            <a:extLst>
              <a:ext uri="{FF2B5EF4-FFF2-40B4-BE49-F238E27FC236}">
                <a16:creationId xmlns:a16="http://schemas.microsoft.com/office/drawing/2014/main" id="{A1F906E0-BA32-755C-F8B0-8C54BC31CC45}"/>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a:ln>
                  <a:noFill/>
                </a:ln>
                <a:solidFill>
                  <a:prstClr val="black"/>
                </a:solidFill>
                <a:effectLst/>
                <a:uLnTx/>
                <a:uFillTx/>
                <a:latin typeface="Calibri" panose="020F0502020204030204"/>
                <a:ea typeface="+mn-ea"/>
                <a:cs typeface="+mn-cs"/>
              </a:rPr>
              <a:t>Nombre Curso</a:t>
            </a:r>
          </a:p>
        </p:txBody>
      </p:sp>
      <p:sp>
        <p:nvSpPr>
          <p:cNvPr id="5" name="Marcador de pie de página 4">
            <a:extLst>
              <a:ext uri="{FF2B5EF4-FFF2-40B4-BE49-F238E27FC236}">
                <a16:creationId xmlns:a16="http://schemas.microsoft.com/office/drawing/2014/main" id="{42AF716B-670D-EF68-BEC0-140615EEC63A}"/>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a:ln>
                  <a:noFill/>
                </a:ln>
                <a:solidFill>
                  <a:prstClr val="black"/>
                </a:solidFill>
                <a:effectLst/>
                <a:uLnTx/>
                <a:uFillTx/>
                <a:latin typeface="Calibri" panose="020F0502020204030204"/>
                <a:ea typeface="+mn-ea"/>
                <a:cs typeface="+mn-cs"/>
              </a:rPr>
              <a:t>© 2023</a:t>
            </a:r>
          </a:p>
        </p:txBody>
      </p:sp>
      <p:sp>
        <p:nvSpPr>
          <p:cNvPr id="6" name="Marcador de número de diapositiva 5">
            <a:extLst>
              <a:ext uri="{FF2B5EF4-FFF2-40B4-BE49-F238E27FC236}">
                <a16:creationId xmlns:a16="http://schemas.microsoft.com/office/drawing/2014/main" id="{F996CB6F-C7E0-01DC-B59D-FBE205490E7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F81D3F-FEBF-4647-87E5-835CDA0D217E}"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s-MX"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9546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44488" y="1181100"/>
            <a:ext cx="7726363" cy="4346575"/>
          </a:xfrm>
          <a:prstGeom prst="rect">
            <a:avLst/>
          </a:prstGeom>
        </p:spPr>
      </p:sp>
      <p:sp>
        <p:nvSpPr>
          <p:cNvPr id="3" name="Marcador de notas 2"/>
          <p:cNvSpPr>
            <a:spLocks noGrp="1"/>
          </p:cNvSpPr>
          <p:nvPr>
            <p:ph type="body" idx="1"/>
          </p:nvPr>
        </p:nvSpPr>
        <p:spPr>
          <a:xfrm>
            <a:off x="716619" y="5713766"/>
            <a:ext cx="5732949" cy="2556157"/>
          </a:xfrm>
          <a:prstGeom prst="rect">
            <a:avLst/>
          </a:prstGeom>
        </p:spPr>
        <p:txBody>
          <a:bodyPr/>
          <a:lstStyle/>
          <a:p>
            <a:r>
              <a:rPr lang="en-US" sz="1800" b="1" i="0" u="none" strike="noStrike" baseline="0" dirty="0">
                <a:solidFill>
                  <a:srgbClr val="000000"/>
                </a:solidFill>
                <a:latin typeface="Adelle Sans" panose="02000503000000020004" pitchFamily="50" charset="0"/>
              </a:rPr>
              <a:t>design-to-order (DTO)</a:t>
            </a:r>
            <a:r>
              <a:rPr lang="en-US" sz="1800" b="0" i="0" u="none" strike="noStrike" baseline="0" dirty="0">
                <a:solidFill>
                  <a:srgbClr val="000000"/>
                </a:solidFill>
                <a:latin typeface="Adelle Sans" panose="02000503000000020004" pitchFamily="50" charset="0"/>
              </a:rPr>
              <a:t>–Syn.: engineer-to-order (ETO). </a:t>
            </a:r>
          </a:p>
          <a:p>
            <a:r>
              <a:rPr lang="en-US" sz="1800" b="1" i="0" u="none" strike="noStrike" baseline="0" dirty="0">
                <a:solidFill>
                  <a:srgbClr val="000000"/>
                </a:solidFill>
                <a:latin typeface="Adelle Sans" panose="02000503000000020004" pitchFamily="50" charset="0"/>
              </a:rPr>
              <a:t>engineer-to-order (ETO)</a:t>
            </a:r>
            <a:r>
              <a:rPr lang="en-US" sz="1800" b="0" i="0" u="none" strike="noStrike" baseline="0" dirty="0">
                <a:solidFill>
                  <a:srgbClr val="000000"/>
                </a:solidFill>
                <a:latin typeface="Adelle Sans" panose="02000503000000020004" pitchFamily="50" charset="0"/>
              </a:rPr>
              <a:t>–Products whose customer specifications require unique engineering design, significant customization, or new purchased materials. Each customer order results in a unique set of part numbers, bills of material, and routings. Syn.: design-to-order (DTO). </a:t>
            </a:r>
          </a:p>
          <a:p>
            <a:endParaRPr lang="en-US" sz="1200" b="1" i="0" u="none" strike="noStrike" baseline="0" dirty="0">
              <a:solidFill>
                <a:srgbClr val="000000"/>
              </a:solidFill>
              <a:latin typeface="Adelle Sans" panose="02000503000000020004" pitchFamily="50" charset="0"/>
            </a:endParaRPr>
          </a:p>
          <a:p>
            <a:endParaRPr lang="en-US" sz="1200" b="1" i="0" u="none" strike="noStrike" baseline="0" dirty="0">
              <a:solidFill>
                <a:srgbClr val="000000"/>
              </a:solidFill>
              <a:latin typeface="Adelle Sans" panose="02000503000000020004" pitchFamily="50" charset="0"/>
            </a:endParaRPr>
          </a:p>
          <a:p>
            <a:r>
              <a:rPr lang="en-US" sz="1200" b="1" i="0" u="none" strike="noStrike" baseline="0" dirty="0">
                <a:solidFill>
                  <a:srgbClr val="000000"/>
                </a:solidFill>
                <a:latin typeface="Adelle Sans" panose="02000503000000020004" pitchFamily="50" charset="0"/>
              </a:rPr>
              <a:t>build-to-order (BTO)</a:t>
            </a:r>
            <a:r>
              <a:rPr lang="en-US" sz="1200" b="0" i="0" u="none" strike="noStrike" baseline="0" dirty="0">
                <a:solidFill>
                  <a:srgbClr val="000000"/>
                </a:solidFill>
                <a:latin typeface="Adelle Sans" panose="02000503000000020004" pitchFamily="50" charset="0"/>
              </a:rPr>
              <a:t>–Syn.: make-to-order (MTO). </a:t>
            </a:r>
            <a:endParaRPr lang="es-MX" sz="1200" b="0" i="0" u="none" strike="noStrike" baseline="0" dirty="0">
              <a:solidFill>
                <a:srgbClr val="000000"/>
              </a:solidFill>
              <a:latin typeface="Adelle Sans" panose="02000503000000020004" pitchFamily="50" charset="0"/>
            </a:endParaRPr>
          </a:p>
          <a:p>
            <a:r>
              <a:rPr lang="en-US" sz="1200" b="1" i="0" u="none" strike="noStrike" baseline="0" dirty="0">
                <a:solidFill>
                  <a:srgbClr val="000000"/>
                </a:solidFill>
                <a:latin typeface="Adelle Sans" panose="02000503000000020004" pitchFamily="50" charset="0"/>
              </a:rPr>
              <a:t>make-to-order (MTO)</a:t>
            </a:r>
            <a:r>
              <a:rPr lang="en-US" sz="1200" b="0" i="0" u="none" strike="noStrike" baseline="0" dirty="0">
                <a:solidFill>
                  <a:srgbClr val="000000"/>
                </a:solidFill>
                <a:latin typeface="Adelle Sans" panose="02000503000000020004" pitchFamily="50" charset="0"/>
              </a:rPr>
              <a:t>–A production environment where a good or service can be made after receipt of a customer’s order. The final product is usually a combination of standard items and items custom-designed to meet the special needs of the customer. Where options or accessories are stocked before customer orders arrive, the term assemble-to-order is frequently used. Syn.: build-to-order (BTO). See: assemble-to-order (ATO), make-to-stock (MTS). </a:t>
            </a:r>
            <a:endParaRPr lang="es-MX" sz="1200" b="0" i="0" u="none" strike="noStrike" baseline="0" dirty="0">
              <a:solidFill>
                <a:srgbClr val="000000"/>
              </a:solidFill>
              <a:latin typeface="Adelle Sans" panose="02000503000000020004" pitchFamily="50" charset="0"/>
            </a:endParaRPr>
          </a:p>
          <a:p>
            <a:endParaRPr lang="es-MX" dirty="0"/>
          </a:p>
          <a:p>
            <a:r>
              <a:rPr lang="en-US" sz="1800" b="1" i="0" u="none" strike="noStrike" baseline="0" dirty="0">
                <a:solidFill>
                  <a:srgbClr val="000000"/>
                </a:solidFill>
                <a:latin typeface="Adelle Sans" panose="02000503000000020004" pitchFamily="50" charset="0"/>
              </a:rPr>
              <a:t>assemble-to-order (ATO)</a:t>
            </a:r>
            <a:r>
              <a:rPr lang="en-US" sz="1800" b="0" i="0" u="none" strike="noStrike" baseline="0" dirty="0">
                <a:solidFill>
                  <a:srgbClr val="000000"/>
                </a:solidFill>
                <a:latin typeface="Adelle Sans" panose="02000503000000020004" pitchFamily="50" charset="0"/>
              </a:rPr>
              <a:t>–A production environment where a good or service can be assembled after receipt of a customer’s order. The key components (bulk, semi-finished, intermediate, subassembly, fabricated, purchased, packing, and so on) used in the assembly or finishing process are planned and usually stocked in anticipation of a customer order. Receipt of an order initiates assembly of the customized product. This strategy is useful where a large number of end products (based on the selection of options and accessories) can be assembled from common components. This practice is also known as configure-to-order (CTO). Syn.: finish-to-order (FTO). </a:t>
            </a:r>
            <a:endParaRPr lang="es-MX" sz="1800" b="0" i="0" u="none" strike="noStrike" baseline="0" dirty="0">
              <a:solidFill>
                <a:srgbClr val="000000"/>
              </a:solidFill>
              <a:latin typeface="Adelle Sans" panose="02000503000000020004" pitchFamily="50" charset="0"/>
            </a:endParaRPr>
          </a:p>
          <a:p>
            <a:endParaRPr lang="es-MX" sz="1800" b="0" i="0" u="none" strike="noStrike" baseline="0" dirty="0">
              <a:solidFill>
                <a:srgbClr val="000000"/>
              </a:solidFill>
              <a:latin typeface="Adelle Sans" panose="02000503000000020004" pitchFamily="50" charset="0"/>
            </a:endParaRPr>
          </a:p>
          <a:p>
            <a:r>
              <a:rPr lang="en-US" sz="1800" b="1" i="0" u="none" strike="noStrike" baseline="0" dirty="0">
                <a:solidFill>
                  <a:srgbClr val="000000"/>
                </a:solidFill>
                <a:latin typeface="Adelle Sans" panose="02000503000000020004" pitchFamily="50" charset="0"/>
              </a:rPr>
              <a:t>make-to-stock (MTS)</a:t>
            </a:r>
            <a:r>
              <a:rPr lang="en-US" sz="1800" b="0" i="0" u="none" strike="noStrike" baseline="0" dirty="0">
                <a:solidFill>
                  <a:srgbClr val="000000"/>
                </a:solidFill>
                <a:latin typeface="Adelle Sans" panose="02000503000000020004" pitchFamily="50" charset="0"/>
              </a:rPr>
              <a:t>–A production environment where products can be and usually are finished before receipt of a customer order. Customer orders are typically filled from existing stocks, and production orders are used to replenish those stocks. Syn.: produce-to-stock. See: assemble-to-order (ATO), make-to-order (MTO), make-to-stock (MTS) goods receipt. </a:t>
            </a:r>
            <a:endParaRPr lang="es-MX" dirty="0"/>
          </a:p>
        </p:txBody>
      </p:sp>
      <p:sp>
        <p:nvSpPr>
          <p:cNvPr id="4" name="Marcador de número de diapositiva 3"/>
          <p:cNvSpPr>
            <a:spLocks noGrp="1"/>
          </p:cNvSpPr>
          <p:nvPr>
            <p:ph type="sldNum" sz="quarter" idx="10"/>
          </p:nvPr>
        </p:nvSpPr>
        <p:spPr>
          <a:xfrm>
            <a:off x="4059181" y="8977134"/>
            <a:ext cx="3105348" cy="474207"/>
          </a:xfrm>
          <a:prstGeom prst="rect">
            <a:avLst/>
          </a:prstGeom>
        </p:spPr>
        <p:txBody>
          <a:bodyPr/>
          <a:lstStyle/>
          <a:p>
            <a:fld id="{DA7BD755-D449-4196-A8AA-134106328AE1}" type="slidenum">
              <a:rPr lang="es-MX" smtClean="0"/>
              <a:t>8</a:t>
            </a:fld>
            <a:endParaRPr lang="es-MX" dirty="0"/>
          </a:p>
        </p:txBody>
      </p:sp>
    </p:spTree>
    <p:extLst>
      <p:ext uri="{BB962C8B-B14F-4D97-AF65-F5344CB8AC3E}">
        <p14:creationId xmlns:p14="http://schemas.microsoft.com/office/powerpoint/2010/main" val="42512062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b="1" dirty="0"/>
              <a:t>Process Views of a Supply Chain</a:t>
            </a:r>
          </a:p>
          <a:p>
            <a:r>
              <a:rPr lang="en-US" dirty="0"/>
              <a:t>A supply chain is a sequence of processes and flows that take place within and between different stages and combine to fill a customer need for a product. There are two ways to view the processes performed in a supply chain.</a:t>
            </a:r>
          </a:p>
          <a:p>
            <a:endParaRPr lang="en-US" dirty="0"/>
          </a:p>
          <a:p>
            <a:pPr>
              <a:buFont typeface="+mj-lt"/>
              <a:buAutoNum type="arabicPeriod"/>
            </a:pPr>
            <a:r>
              <a:rPr lang="en-US" dirty="0"/>
              <a:t>Cycle view: The processes in a supply chain are divided into a series of cycles, each performed at the interface between two successive stages of the supply chain. </a:t>
            </a:r>
          </a:p>
          <a:p>
            <a:pPr>
              <a:lnSpc>
                <a:spcPct val="107000"/>
              </a:lnSpc>
              <a:spcAft>
                <a:spcPts val="815"/>
              </a:spcAft>
            </a:pPr>
            <a:r>
              <a:rPr lang="en-US" sz="1800" kern="100" dirty="0">
                <a:latin typeface="Calibri" panose="020F0502020204030204" pitchFamily="34" charset="0"/>
                <a:ea typeface="Calibri" panose="020F0502020204030204" pitchFamily="34" charset="0"/>
                <a:cs typeface="Times New Roman" panose="02020603050405020304" pitchFamily="18" charset="0"/>
              </a:rPr>
              <a:t>(Procurement cycle, manufacturing cycle, replenishment cycle, customer cycle)</a:t>
            </a:r>
            <a:endParaRPr lang="es-MX" sz="1800" kern="100" dirty="0">
              <a:latin typeface="Calibri" panose="020F0502020204030204" pitchFamily="34" charset="0"/>
              <a:ea typeface="Calibri" panose="020F0502020204030204" pitchFamily="34" charset="0"/>
              <a:cs typeface="Times New Roman" panose="02020603050405020304" pitchFamily="18" charset="0"/>
            </a:endParaRPr>
          </a:p>
          <a:p>
            <a:pPr>
              <a:buFont typeface="+mj-lt"/>
              <a:buAutoNum type="arabicPeriod"/>
            </a:pPr>
            <a:endParaRPr lang="en-US" dirty="0"/>
          </a:p>
          <a:p>
            <a:pPr>
              <a:buFont typeface="+mj-lt"/>
              <a:buAutoNum type="arabicPeriod"/>
            </a:pPr>
            <a:endParaRPr lang="en-US" dirty="0"/>
          </a:p>
          <a:p>
            <a:pPr>
              <a:buFont typeface="+mj-lt"/>
              <a:buAutoNum type="arabicPeriod"/>
            </a:pPr>
            <a:r>
              <a:rPr lang="en-US" dirty="0"/>
              <a:t>Push/pull view: The processes in a supply chain are divided into two categories, depending on whether they are executed in response to a customer order or in anticipation of customer orders. Pull processes are initiated by a customer order, whereas push processes are initiated and performed in anticipation of customer orders.</a:t>
            </a:r>
          </a:p>
          <a:p>
            <a:endParaRPr lang="es-MX" dirty="0"/>
          </a:p>
          <a:p>
            <a:endParaRPr lang="es-MX" dirty="0"/>
          </a:p>
          <a:p>
            <a:r>
              <a:rPr lang="en-US" sz="1800" b="1" i="0" u="none" strike="noStrike" baseline="0" dirty="0">
                <a:solidFill>
                  <a:srgbClr val="000000"/>
                </a:solidFill>
                <a:latin typeface="Adelle Sans" panose="02000503000000020004" pitchFamily="50" charset="0"/>
              </a:rPr>
              <a:t>push-pull boundary</a:t>
            </a:r>
            <a:r>
              <a:rPr lang="en-US" sz="1800" b="0" i="0" u="none" strike="noStrike" baseline="0" dirty="0">
                <a:solidFill>
                  <a:srgbClr val="000000"/>
                </a:solidFill>
                <a:latin typeface="Adelle Sans" panose="02000503000000020004" pitchFamily="50" charset="0"/>
              </a:rPr>
              <a:t>–The decoupling point at which a system changes from being driven by a forecast to being driven by customer demand. </a:t>
            </a:r>
            <a:endParaRPr lang="es-MX" sz="1800" b="0" i="0" u="none" strike="noStrike" baseline="0" dirty="0">
              <a:solidFill>
                <a:srgbClr val="000000"/>
              </a:solidFill>
              <a:latin typeface="Adelle Sans" panose="02000503000000020004" pitchFamily="50" charset="0"/>
            </a:endParaRPr>
          </a:p>
          <a:p>
            <a:endParaRPr lang="es-MX" sz="1800" b="0" i="0" u="none" strike="noStrike" baseline="0" dirty="0">
              <a:solidFill>
                <a:srgbClr val="000000"/>
              </a:solidFill>
              <a:latin typeface="Adelle Sans" panose="02000503000000020004" pitchFamily="50" charset="0"/>
            </a:endParaRPr>
          </a:p>
          <a:p>
            <a:r>
              <a:rPr lang="en-US" sz="1800" b="1" i="0" u="none" strike="noStrike" baseline="0" dirty="0">
                <a:solidFill>
                  <a:srgbClr val="000000"/>
                </a:solidFill>
                <a:latin typeface="Adelle Sans" panose="02000503000000020004" pitchFamily="50" charset="0"/>
              </a:rPr>
              <a:t>decoupling</a:t>
            </a:r>
            <a:r>
              <a:rPr lang="en-US" sz="1800" b="0" i="0" u="none" strike="noStrike" baseline="0" dirty="0">
                <a:solidFill>
                  <a:srgbClr val="000000"/>
                </a:solidFill>
                <a:latin typeface="Adelle Sans" panose="02000503000000020004" pitchFamily="50" charset="0"/>
              </a:rPr>
              <a:t>–Creating independence between supply and use of material. The process commonly denotes allocating inventory between operations so that fluctuations in the production rate of the supplying operation do not constrain the production or use rates of the next operation. </a:t>
            </a:r>
          </a:p>
          <a:p>
            <a:endParaRPr lang="en-US" sz="1800" b="1" i="0" u="none" strike="noStrike" baseline="0" dirty="0">
              <a:solidFill>
                <a:srgbClr val="000000"/>
              </a:solidFill>
              <a:latin typeface="Adelle Sans" panose="02000503000000020004" pitchFamily="50" charset="0"/>
            </a:endParaRPr>
          </a:p>
          <a:p>
            <a:r>
              <a:rPr lang="en-US" sz="1800" b="1" i="0" u="none" strike="noStrike" baseline="0" dirty="0">
                <a:solidFill>
                  <a:srgbClr val="000000"/>
                </a:solidFill>
                <a:latin typeface="Adelle Sans" panose="02000503000000020004" pitchFamily="50" charset="0"/>
              </a:rPr>
              <a:t>decoupling inventory</a:t>
            </a:r>
            <a:r>
              <a:rPr lang="en-US" sz="1800" b="0" i="0" u="none" strike="noStrike" baseline="0" dirty="0">
                <a:solidFill>
                  <a:srgbClr val="000000"/>
                </a:solidFill>
                <a:latin typeface="Adelle Sans" panose="02000503000000020004" pitchFamily="50" charset="0"/>
              </a:rPr>
              <a:t>–An amount of inventory maintained between entities in a manufacturing or distribution network to create independence between processes or entities. The objective of decoupling inventory is to disconnect the rate of use from the rate of supply of the item. See: buffer. </a:t>
            </a:r>
          </a:p>
          <a:p>
            <a:endParaRPr lang="en-US" sz="1800" b="1" i="0" u="none" strike="noStrike" baseline="0" dirty="0">
              <a:solidFill>
                <a:srgbClr val="000000"/>
              </a:solidFill>
              <a:latin typeface="Adelle Sans" panose="02000503000000020004" pitchFamily="50" charset="0"/>
            </a:endParaRPr>
          </a:p>
          <a:p>
            <a:r>
              <a:rPr lang="en-US" sz="1800" b="1" i="0" u="none" strike="noStrike" baseline="0" dirty="0">
                <a:solidFill>
                  <a:srgbClr val="000000"/>
                </a:solidFill>
                <a:latin typeface="Adelle Sans" panose="02000503000000020004" pitchFamily="50" charset="0"/>
              </a:rPr>
              <a:t>decoupling points</a:t>
            </a:r>
            <a:r>
              <a:rPr lang="en-US" sz="1800" b="0" i="0" u="none" strike="noStrike" baseline="0" dirty="0">
                <a:solidFill>
                  <a:srgbClr val="000000"/>
                </a:solidFill>
                <a:latin typeface="Adelle Sans" panose="02000503000000020004" pitchFamily="50" charset="0"/>
              </a:rPr>
              <a:t>–The locations in the product structure or distribution network where inventory is placed to create independence between processes or entities. Selection of decoupling points is a strategic decision that determines customer lead times and inventory investment. See: control points. </a:t>
            </a:r>
            <a:endParaRPr lang="es-MX" dirty="0"/>
          </a:p>
        </p:txBody>
      </p:sp>
      <p:sp>
        <p:nvSpPr>
          <p:cNvPr id="4" name="Marcador de encabezado 3"/>
          <p:cNvSpPr>
            <a:spLocks noGrp="1"/>
          </p:cNvSpPr>
          <p:nvPr>
            <p:ph type="hdr" sz="quarter"/>
          </p:nvPr>
        </p:nvSpPr>
        <p:spPr/>
        <p:txBody>
          <a:bodyPr/>
          <a:lstStyle/>
          <a:p>
            <a:r>
              <a:rPr lang="es-MX" dirty="0"/>
              <a:t>Nombre Curso</a:t>
            </a:r>
          </a:p>
        </p:txBody>
      </p:sp>
      <p:sp>
        <p:nvSpPr>
          <p:cNvPr id="5" name="Marcador de pie de página 4"/>
          <p:cNvSpPr>
            <a:spLocks noGrp="1"/>
          </p:cNvSpPr>
          <p:nvPr>
            <p:ph type="ftr" sz="quarter" idx="4"/>
          </p:nvPr>
        </p:nvSpPr>
        <p:spPr/>
        <p:txBody>
          <a:bodyPr/>
          <a:lstStyle/>
          <a:p>
            <a:r>
              <a:rPr lang="es-MX" dirty="0"/>
              <a:t>© 2023</a:t>
            </a:r>
          </a:p>
        </p:txBody>
      </p:sp>
      <p:sp>
        <p:nvSpPr>
          <p:cNvPr id="6" name="Marcador de número de diapositiva 5"/>
          <p:cNvSpPr>
            <a:spLocks noGrp="1"/>
          </p:cNvSpPr>
          <p:nvPr>
            <p:ph type="sldNum" sz="quarter" idx="5"/>
          </p:nvPr>
        </p:nvSpPr>
        <p:spPr/>
        <p:txBody>
          <a:bodyPr/>
          <a:lstStyle/>
          <a:p>
            <a:fld id="{A2F81D3F-FEBF-4647-87E5-835CDA0D217E}" type="slidenum">
              <a:rPr lang="es-MX" smtClean="0"/>
              <a:t>9</a:t>
            </a:fld>
            <a:endParaRPr lang="es-MX" dirty="0"/>
          </a:p>
        </p:txBody>
      </p:sp>
    </p:spTree>
    <p:extLst>
      <p:ext uri="{BB962C8B-B14F-4D97-AF65-F5344CB8AC3E}">
        <p14:creationId xmlns:p14="http://schemas.microsoft.com/office/powerpoint/2010/main" val="4293554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bg>
      <p:bgPr>
        <a:solidFill>
          <a:srgbClr val="FFFFFF"/>
        </a:solidFill>
        <a:effectLst/>
      </p:bgPr>
    </p:bg>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E4237C08-28C4-F122-D892-22A307683625}"/>
              </a:ext>
            </a:extLst>
          </p:cNvPr>
          <p:cNvSpPr/>
          <p:nvPr userDrawn="1"/>
        </p:nvSpPr>
        <p:spPr>
          <a:xfrm>
            <a:off x="0" y="4137314"/>
            <a:ext cx="12192000" cy="72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Título 1">
            <a:extLst>
              <a:ext uri="{FF2B5EF4-FFF2-40B4-BE49-F238E27FC236}">
                <a16:creationId xmlns:a16="http://schemas.microsoft.com/office/drawing/2014/main" id="{17EA64E1-3BEF-67E4-C781-833D00B754A9}"/>
              </a:ext>
            </a:extLst>
          </p:cNvPr>
          <p:cNvSpPr>
            <a:spLocks noGrp="1"/>
          </p:cNvSpPr>
          <p:nvPr>
            <p:ph type="ctrTitle"/>
          </p:nvPr>
        </p:nvSpPr>
        <p:spPr>
          <a:xfrm>
            <a:off x="838198" y="1267289"/>
            <a:ext cx="6480000" cy="2160000"/>
          </a:xfrm>
        </p:spPr>
        <p:txBody>
          <a:bodyPr anchor="ctr">
            <a:normAutofit/>
          </a:bodyPr>
          <a:lstStyle>
            <a:lvl1pPr algn="l">
              <a:defRPr sz="4000">
                <a:solidFill>
                  <a:schemeClr val="accent1"/>
                </a:solidFill>
              </a:defRPr>
            </a:lvl1pPr>
          </a:lstStyle>
          <a:p>
            <a:r>
              <a:rPr lang="es-ES" dirty="0"/>
              <a:t>Haga clic para modificar el estilo de título del patrón</a:t>
            </a:r>
            <a:endParaRPr lang="es-MX" dirty="0"/>
          </a:p>
        </p:txBody>
      </p:sp>
      <p:sp>
        <p:nvSpPr>
          <p:cNvPr id="3" name="Subtítulo 2">
            <a:extLst>
              <a:ext uri="{FF2B5EF4-FFF2-40B4-BE49-F238E27FC236}">
                <a16:creationId xmlns:a16="http://schemas.microsoft.com/office/drawing/2014/main" id="{4EEE97BF-DAB9-AD74-383D-9A8D60D80B35}"/>
              </a:ext>
            </a:extLst>
          </p:cNvPr>
          <p:cNvSpPr>
            <a:spLocks noGrp="1"/>
          </p:cNvSpPr>
          <p:nvPr>
            <p:ph type="subTitle" idx="1"/>
          </p:nvPr>
        </p:nvSpPr>
        <p:spPr>
          <a:xfrm>
            <a:off x="838200" y="4137314"/>
            <a:ext cx="10440000" cy="720000"/>
          </a:xfrm>
        </p:spPr>
        <p:txBody>
          <a:bodyPr anchor="ct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MX" dirty="0"/>
          </a:p>
        </p:txBody>
      </p:sp>
      <p:sp>
        <p:nvSpPr>
          <p:cNvPr id="6" name="Marcador de texto 5">
            <a:extLst>
              <a:ext uri="{FF2B5EF4-FFF2-40B4-BE49-F238E27FC236}">
                <a16:creationId xmlns:a16="http://schemas.microsoft.com/office/drawing/2014/main" id="{EAEC88D5-89B0-3B72-BA95-31C66E6BEC02}"/>
              </a:ext>
            </a:extLst>
          </p:cNvPr>
          <p:cNvSpPr>
            <a:spLocks noGrp="1"/>
          </p:cNvSpPr>
          <p:nvPr>
            <p:ph type="body" sz="quarter" idx="10" hasCustomPrompt="1"/>
          </p:nvPr>
        </p:nvSpPr>
        <p:spPr>
          <a:xfrm>
            <a:off x="10212642" y="5981380"/>
            <a:ext cx="1800000" cy="360000"/>
          </a:xfrm>
        </p:spPr>
        <p:txBody>
          <a:bodyPr anchor="b">
            <a:noAutofit/>
          </a:bodyPr>
          <a:lstStyle>
            <a:lvl1pPr marL="0" indent="0" algn="r">
              <a:buNone/>
              <a:defRPr sz="1200">
                <a:solidFill>
                  <a:schemeClr val="bg2">
                    <a:lumMod val="50000"/>
                  </a:schemeClr>
                </a:solidFill>
              </a:defRPr>
            </a:lvl1pPr>
            <a:lvl2pPr marL="457200" indent="0">
              <a:buNone/>
              <a:defRPr sz="1600">
                <a:solidFill>
                  <a:srgbClr val="0070C0"/>
                </a:solidFill>
              </a:defRPr>
            </a:lvl2pPr>
            <a:lvl3pPr marL="914400" indent="0">
              <a:buNone/>
              <a:defRPr sz="1600">
                <a:solidFill>
                  <a:srgbClr val="0070C0"/>
                </a:solidFill>
              </a:defRPr>
            </a:lvl3pPr>
            <a:lvl4pPr marL="1371600" indent="0">
              <a:buNone/>
              <a:defRPr sz="1600">
                <a:solidFill>
                  <a:srgbClr val="0070C0"/>
                </a:solidFill>
              </a:defRPr>
            </a:lvl4pPr>
            <a:lvl5pPr marL="1828800" indent="0">
              <a:buNone/>
              <a:defRPr sz="1600">
                <a:solidFill>
                  <a:srgbClr val="0070C0"/>
                </a:solidFill>
              </a:defRPr>
            </a:lvl5pPr>
          </a:lstStyle>
          <a:p>
            <a:pPr lvl="0"/>
            <a:r>
              <a:rPr lang="es-ES" dirty="0"/>
              <a:t>Versión texto del patrón</a:t>
            </a:r>
          </a:p>
        </p:txBody>
      </p:sp>
      <p:sp>
        <p:nvSpPr>
          <p:cNvPr id="7" name="Marcador de texto 5">
            <a:extLst>
              <a:ext uri="{FF2B5EF4-FFF2-40B4-BE49-F238E27FC236}">
                <a16:creationId xmlns:a16="http://schemas.microsoft.com/office/drawing/2014/main" id="{988C4D2B-0772-43D2-484F-636614979325}"/>
              </a:ext>
            </a:extLst>
          </p:cNvPr>
          <p:cNvSpPr>
            <a:spLocks noGrp="1"/>
          </p:cNvSpPr>
          <p:nvPr>
            <p:ph type="body" sz="quarter" idx="11" hasCustomPrompt="1"/>
          </p:nvPr>
        </p:nvSpPr>
        <p:spPr>
          <a:xfrm>
            <a:off x="10212642" y="6323690"/>
            <a:ext cx="1800000" cy="324000"/>
          </a:xfrm>
        </p:spPr>
        <p:txBody>
          <a:bodyPr anchor="t">
            <a:noAutofit/>
          </a:bodyPr>
          <a:lstStyle>
            <a:lvl1pPr marL="0" indent="0" algn="r">
              <a:buNone/>
              <a:defRPr sz="1000" b="1">
                <a:solidFill>
                  <a:schemeClr val="tx1">
                    <a:lumMod val="60000"/>
                    <a:lumOff val="40000"/>
                  </a:schemeClr>
                </a:solidFill>
              </a:defRPr>
            </a:lvl1pPr>
            <a:lvl2pPr marL="457200" indent="0">
              <a:buNone/>
              <a:defRPr sz="1600">
                <a:solidFill>
                  <a:srgbClr val="0070C0"/>
                </a:solidFill>
              </a:defRPr>
            </a:lvl2pPr>
            <a:lvl3pPr marL="914400" indent="0">
              <a:buNone/>
              <a:defRPr sz="1600">
                <a:solidFill>
                  <a:srgbClr val="0070C0"/>
                </a:solidFill>
              </a:defRPr>
            </a:lvl3pPr>
            <a:lvl4pPr marL="1371600" indent="0">
              <a:buNone/>
              <a:defRPr sz="1600">
                <a:solidFill>
                  <a:srgbClr val="0070C0"/>
                </a:solidFill>
              </a:defRPr>
            </a:lvl4pPr>
            <a:lvl5pPr marL="1828800" indent="0">
              <a:buNone/>
              <a:defRPr sz="1600">
                <a:solidFill>
                  <a:srgbClr val="0070C0"/>
                </a:solidFill>
              </a:defRPr>
            </a:lvl5pPr>
          </a:lstStyle>
          <a:p>
            <a:pPr lvl="0"/>
            <a:r>
              <a:rPr lang="es-ES" dirty="0"/>
              <a:t>Instructor o Estudiante</a:t>
            </a:r>
          </a:p>
        </p:txBody>
      </p:sp>
      <p:cxnSp>
        <p:nvCxnSpPr>
          <p:cNvPr id="11" name="Conector recto 10">
            <a:extLst>
              <a:ext uri="{FF2B5EF4-FFF2-40B4-BE49-F238E27FC236}">
                <a16:creationId xmlns:a16="http://schemas.microsoft.com/office/drawing/2014/main" id="{5790F1CC-C71E-E65F-ACE4-9AFC8B6E79D1}"/>
              </a:ext>
            </a:extLst>
          </p:cNvPr>
          <p:cNvCxnSpPr>
            <a:cxnSpLocks/>
          </p:cNvCxnSpPr>
          <p:nvPr userDrawn="1"/>
        </p:nvCxnSpPr>
        <p:spPr>
          <a:xfrm>
            <a:off x="10212642" y="6301660"/>
            <a:ext cx="1800000" cy="0"/>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0" name="Imagen 9" descr="Imagen que contiene Logotipo&#10;&#10;Descripción generada automáticamente">
            <a:extLst>
              <a:ext uri="{FF2B5EF4-FFF2-40B4-BE49-F238E27FC236}">
                <a16:creationId xmlns:a16="http://schemas.microsoft.com/office/drawing/2014/main" id="{844EE6BF-7728-8832-9C09-F95A27A350A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84957" y="5472084"/>
            <a:ext cx="2926086" cy="771146"/>
          </a:xfrm>
          <a:prstGeom prst="rect">
            <a:avLst/>
          </a:prstGeom>
        </p:spPr>
      </p:pic>
    </p:spTree>
    <p:extLst>
      <p:ext uri="{BB962C8B-B14F-4D97-AF65-F5344CB8AC3E}">
        <p14:creationId xmlns:p14="http://schemas.microsoft.com/office/powerpoint/2010/main" val="308540615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09DCBB-657A-4D34-F54D-3B0752DE47E2}"/>
              </a:ext>
            </a:extLst>
          </p:cNvPr>
          <p:cNvSpPr>
            <a:spLocks noGrp="1"/>
          </p:cNvSpPr>
          <p:nvPr>
            <p:ph type="title"/>
          </p:nvPr>
        </p:nvSpPr>
        <p:spPr>
          <a:xfrm>
            <a:off x="839788" y="365125"/>
            <a:ext cx="10515600" cy="1325563"/>
          </a:xfrm>
        </p:spPr>
        <p:txBody>
          <a:bodyPr/>
          <a:lstStyle>
            <a:lvl1pPr>
              <a:defRPr>
                <a:solidFill>
                  <a:schemeClr val="accent1"/>
                </a:solidFill>
              </a:defRPr>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BE408765-00D0-041F-B37D-5E21A53F0A70}"/>
              </a:ext>
            </a:extLst>
          </p:cNvPr>
          <p:cNvSpPr>
            <a:spLocks noGrp="1"/>
          </p:cNvSpPr>
          <p:nvPr>
            <p:ph type="body" idx="1"/>
          </p:nvPr>
        </p:nvSpPr>
        <p:spPr>
          <a:xfrm>
            <a:off x="839788" y="1825200"/>
            <a:ext cx="5157787" cy="823912"/>
          </a:xfrm>
          <a:noFill/>
        </p:spPr>
        <p:txBody>
          <a:bodyPr anchor="ctr">
            <a:noAutofit/>
          </a:bodyPr>
          <a:lstStyle>
            <a:lvl1pPr marL="0" indent="0">
              <a:buNone/>
              <a:defRPr sz="2800" b="0">
                <a:solidFill>
                  <a:schemeClr val="accent4">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los estilos de texto del patrón</a:t>
            </a:r>
          </a:p>
        </p:txBody>
      </p:sp>
      <p:sp>
        <p:nvSpPr>
          <p:cNvPr id="4" name="Marcador de contenido 3">
            <a:extLst>
              <a:ext uri="{FF2B5EF4-FFF2-40B4-BE49-F238E27FC236}">
                <a16:creationId xmlns:a16="http://schemas.microsoft.com/office/drawing/2014/main" id="{53647E65-9C83-3692-62DA-90D41DDB3F5F}"/>
              </a:ext>
            </a:extLst>
          </p:cNvPr>
          <p:cNvSpPr>
            <a:spLocks noGrp="1"/>
          </p:cNvSpPr>
          <p:nvPr>
            <p:ph sz="half" idx="2"/>
          </p:nvPr>
        </p:nvSpPr>
        <p:spPr>
          <a:xfrm>
            <a:off x="839788" y="2783623"/>
            <a:ext cx="5157787" cy="3406039"/>
          </a:xfrm>
        </p:spPr>
        <p:txBody>
          <a:bodyPr/>
          <a:lstStyle>
            <a:lvl1pPr>
              <a:defRPr sz="24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MX" dirty="0"/>
          </a:p>
        </p:txBody>
      </p:sp>
      <p:sp>
        <p:nvSpPr>
          <p:cNvPr id="5" name="Marcador de texto 4">
            <a:extLst>
              <a:ext uri="{FF2B5EF4-FFF2-40B4-BE49-F238E27FC236}">
                <a16:creationId xmlns:a16="http://schemas.microsoft.com/office/drawing/2014/main" id="{8BDD9F2F-85D4-6620-EF60-69837CD1505D}"/>
              </a:ext>
            </a:extLst>
          </p:cNvPr>
          <p:cNvSpPr>
            <a:spLocks noGrp="1"/>
          </p:cNvSpPr>
          <p:nvPr>
            <p:ph type="body" sz="quarter" idx="3"/>
          </p:nvPr>
        </p:nvSpPr>
        <p:spPr>
          <a:xfrm>
            <a:off x="6172200" y="1825200"/>
            <a:ext cx="5183188" cy="823912"/>
          </a:xfrm>
          <a:noFill/>
        </p:spPr>
        <p:txBody>
          <a:bodyPr anchor="ctr">
            <a:noAutofit/>
          </a:bodyPr>
          <a:lstStyle>
            <a:lvl1pPr marL="0" indent="0">
              <a:buNone/>
              <a:defRPr sz="2800" b="0">
                <a:solidFill>
                  <a:schemeClr val="accent4">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los estilos de texto del patrón</a:t>
            </a:r>
          </a:p>
        </p:txBody>
      </p:sp>
      <p:sp>
        <p:nvSpPr>
          <p:cNvPr id="6" name="Marcador de contenido 5">
            <a:extLst>
              <a:ext uri="{FF2B5EF4-FFF2-40B4-BE49-F238E27FC236}">
                <a16:creationId xmlns:a16="http://schemas.microsoft.com/office/drawing/2014/main" id="{AFF87AF6-AA5D-789B-7525-1CDAE68533A6}"/>
              </a:ext>
            </a:extLst>
          </p:cNvPr>
          <p:cNvSpPr>
            <a:spLocks noGrp="1"/>
          </p:cNvSpPr>
          <p:nvPr>
            <p:ph sz="quarter" idx="4"/>
          </p:nvPr>
        </p:nvSpPr>
        <p:spPr>
          <a:xfrm>
            <a:off x="6172200" y="2783623"/>
            <a:ext cx="5183188" cy="3406040"/>
          </a:xfrm>
        </p:spPr>
        <p:txBody>
          <a:bodyPr/>
          <a:lstStyle>
            <a:lvl1pPr>
              <a:defRPr sz="24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MX" dirty="0"/>
          </a:p>
        </p:txBody>
      </p:sp>
      <p:sp>
        <p:nvSpPr>
          <p:cNvPr id="8" name="Marcador de pie de página 7">
            <a:extLst>
              <a:ext uri="{FF2B5EF4-FFF2-40B4-BE49-F238E27FC236}">
                <a16:creationId xmlns:a16="http://schemas.microsoft.com/office/drawing/2014/main" id="{147FB8E9-64D2-B134-1791-9B7A09FAB12B}"/>
              </a:ext>
            </a:extLst>
          </p:cNvPr>
          <p:cNvSpPr>
            <a:spLocks noGrp="1"/>
          </p:cNvSpPr>
          <p:nvPr>
            <p:ph type="ftr" sz="quarter" idx="11"/>
          </p:nvPr>
        </p:nvSpPr>
        <p:spPr/>
        <p:txBody>
          <a:bodyPr/>
          <a:lstStyle/>
          <a:p>
            <a:r>
              <a:rPr lang="es-MX"/>
              <a:t>Postponement</a:t>
            </a:r>
          </a:p>
        </p:txBody>
      </p:sp>
      <p:sp>
        <p:nvSpPr>
          <p:cNvPr id="9" name="Marcador de número de diapositiva 8">
            <a:extLst>
              <a:ext uri="{FF2B5EF4-FFF2-40B4-BE49-F238E27FC236}">
                <a16:creationId xmlns:a16="http://schemas.microsoft.com/office/drawing/2014/main" id="{EA65D6CD-BF25-F67E-C497-3F7339A05E27}"/>
              </a:ext>
            </a:extLst>
          </p:cNvPr>
          <p:cNvSpPr>
            <a:spLocks noGrp="1"/>
          </p:cNvSpPr>
          <p:nvPr>
            <p:ph type="sldNum" sz="quarter" idx="12"/>
          </p:nvPr>
        </p:nvSpPr>
        <p:spPr/>
        <p:txBody>
          <a:bodyPr/>
          <a:lstStyle/>
          <a:p>
            <a:fld id="{4252571F-A6C3-4D2F-9088-D287B168DCB5}" type="slidenum">
              <a:rPr lang="es-MX" smtClean="0"/>
              <a:t>‹#›</a:t>
            </a:fld>
            <a:endParaRPr lang="es-MX"/>
          </a:p>
        </p:txBody>
      </p:sp>
    </p:spTree>
    <p:extLst>
      <p:ext uri="{BB962C8B-B14F-4D97-AF65-F5344CB8AC3E}">
        <p14:creationId xmlns:p14="http://schemas.microsoft.com/office/powerpoint/2010/main" val="2077482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6130FB-86CE-C327-4158-CFFE863A2BCA}"/>
              </a:ext>
            </a:extLst>
          </p:cNvPr>
          <p:cNvSpPr>
            <a:spLocks noGrp="1"/>
          </p:cNvSpPr>
          <p:nvPr>
            <p:ph type="title"/>
          </p:nvPr>
        </p:nvSpPr>
        <p:spPr/>
        <p:txBody>
          <a:bodyPr/>
          <a:lstStyle>
            <a:lvl1pPr>
              <a:defRPr>
                <a:solidFill>
                  <a:schemeClr val="accent1"/>
                </a:solidFill>
              </a:defRPr>
            </a:lvl1pPr>
          </a:lstStyle>
          <a:p>
            <a:r>
              <a:rPr lang="es-ES" dirty="0"/>
              <a:t>Haga clic para modificar el estilo de título del patrón</a:t>
            </a:r>
            <a:endParaRPr lang="es-MX" dirty="0"/>
          </a:p>
        </p:txBody>
      </p:sp>
      <p:sp>
        <p:nvSpPr>
          <p:cNvPr id="4" name="Marcador de pie de página 3">
            <a:extLst>
              <a:ext uri="{FF2B5EF4-FFF2-40B4-BE49-F238E27FC236}">
                <a16:creationId xmlns:a16="http://schemas.microsoft.com/office/drawing/2014/main" id="{1196146A-1238-3364-9DAE-E0002CF12EE2}"/>
              </a:ext>
            </a:extLst>
          </p:cNvPr>
          <p:cNvSpPr>
            <a:spLocks noGrp="1"/>
          </p:cNvSpPr>
          <p:nvPr>
            <p:ph type="ftr" sz="quarter" idx="11"/>
          </p:nvPr>
        </p:nvSpPr>
        <p:spPr/>
        <p:txBody>
          <a:bodyPr/>
          <a:lstStyle/>
          <a:p>
            <a:r>
              <a:rPr lang="es-MX"/>
              <a:t>Postponement</a:t>
            </a:r>
          </a:p>
        </p:txBody>
      </p:sp>
      <p:sp>
        <p:nvSpPr>
          <p:cNvPr id="5" name="Marcador de número de diapositiva 4">
            <a:extLst>
              <a:ext uri="{FF2B5EF4-FFF2-40B4-BE49-F238E27FC236}">
                <a16:creationId xmlns:a16="http://schemas.microsoft.com/office/drawing/2014/main" id="{3BD807EF-A4BD-496B-4D15-2647A0C2EA1F}"/>
              </a:ext>
            </a:extLst>
          </p:cNvPr>
          <p:cNvSpPr>
            <a:spLocks noGrp="1"/>
          </p:cNvSpPr>
          <p:nvPr>
            <p:ph type="sldNum" sz="quarter" idx="12"/>
          </p:nvPr>
        </p:nvSpPr>
        <p:spPr/>
        <p:txBody>
          <a:bodyPr/>
          <a:lstStyle/>
          <a:p>
            <a:fld id="{4252571F-A6C3-4D2F-9088-D287B168DCB5}" type="slidenum">
              <a:rPr lang="es-MX" smtClean="0"/>
              <a:t>‹#›</a:t>
            </a:fld>
            <a:endParaRPr lang="es-MX"/>
          </a:p>
        </p:txBody>
      </p:sp>
    </p:spTree>
    <p:extLst>
      <p:ext uri="{BB962C8B-B14F-4D97-AF65-F5344CB8AC3E}">
        <p14:creationId xmlns:p14="http://schemas.microsoft.com/office/powerpoint/2010/main" val="5624862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Solo el título - Ejercici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6130FB-86CE-C327-4158-CFFE863A2BCA}"/>
              </a:ext>
            </a:extLst>
          </p:cNvPr>
          <p:cNvSpPr>
            <a:spLocks noGrp="1"/>
          </p:cNvSpPr>
          <p:nvPr>
            <p:ph type="title"/>
          </p:nvPr>
        </p:nvSpPr>
        <p:spPr/>
        <p:txBody>
          <a:bodyPr/>
          <a:lstStyle>
            <a:lvl1pPr>
              <a:defRPr>
                <a:solidFill>
                  <a:schemeClr val="accent1"/>
                </a:solidFill>
              </a:defRPr>
            </a:lvl1pPr>
          </a:lstStyle>
          <a:p>
            <a:r>
              <a:rPr lang="es-ES" dirty="0"/>
              <a:t>Haga clic para modificar el estilo de título del patrón</a:t>
            </a:r>
            <a:endParaRPr lang="es-MX" dirty="0"/>
          </a:p>
        </p:txBody>
      </p:sp>
      <p:sp>
        <p:nvSpPr>
          <p:cNvPr id="4" name="Marcador de pie de página 3">
            <a:extLst>
              <a:ext uri="{FF2B5EF4-FFF2-40B4-BE49-F238E27FC236}">
                <a16:creationId xmlns:a16="http://schemas.microsoft.com/office/drawing/2014/main" id="{1196146A-1238-3364-9DAE-E0002CF12EE2}"/>
              </a:ext>
            </a:extLst>
          </p:cNvPr>
          <p:cNvSpPr>
            <a:spLocks noGrp="1"/>
          </p:cNvSpPr>
          <p:nvPr>
            <p:ph type="ftr" sz="quarter" idx="11"/>
          </p:nvPr>
        </p:nvSpPr>
        <p:spPr/>
        <p:txBody>
          <a:bodyPr/>
          <a:lstStyle/>
          <a:p>
            <a:r>
              <a:rPr lang="es-MX"/>
              <a:t>Postponement</a:t>
            </a:r>
          </a:p>
        </p:txBody>
      </p:sp>
      <p:sp>
        <p:nvSpPr>
          <p:cNvPr id="5" name="Marcador de número de diapositiva 4">
            <a:extLst>
              <a:ext uri="{FF2B5EF4-FFF2-40B4-BE49-F238E27FC236}">
                <a16:creationId xmlns:a16="http://schemas.microsoft.com/office/drawing/2014/main" id="{3BD807EF-A4BD-496B-4D15-2647A0C2EA1F}"/>
              </a:ext>
            </a:extLst>
          </p:cNvPr>
          <p:cNvSpPr>
            <a:spLocks noGrp="1"/>
          </p:cNvSpPr>
          <p:nvPr>
            <p:ph type="sldNum" sz="quarter" idx="12"/>
          </p:nvPr>
        </p:nvSpPr>
        <p:spPr/>
        <p:txBody>
          <a:bodyPr/>
          <a:lstStyle/>
          <a:p>
            <a:fld id="{4252571F-A6C3-4D2F-9088-D287B168DCB5}" type="slidenum">
              <a:rPr lang="es-MX" smtClean="0"/>
              <a:t>‹#›</a:t>
            </a:fld>
            <a:endParaRPr lang="es-MX"/>
          </a:p>
        </p:txBody>
      </p:sp>
      <p:pic>
        <p:nvPicPr>
          <p:cNvPr id="6" name="Imagen 5" descr="Imagen que contiene papelería&#10;&#10;Descripción generada con confianza alta">
            <a:extLst>
              <a:ext uri="{FF2B5EF4-FFF2-40B4-BE49-F238E27FC236}">
                <a16:creationId xmlns:a16="http://schemas.microsoft.com/office/drawing/2014/main" id="{99D87E3F-F1BA-DC52-0622-1E3756E8F649}"/>
              </a:ext>
            </a:extLst>
          </p:cNvPr>
          <p:cNvPicPr>
            <a:picLocks noChangeAspect="1"/>
          </p:cNvPicPr>
          <p:nvPr userDrawn="1"/>
        </p:nvPicPr>
        <p:blipFill>
          <a:blip r:embed="rId2" cstate="email">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1498713" y="608664"/>
            <a:ext cx="504000" cy="504000"/>
          </a:xfrm>
          <a:prstGeom prst="rect">
            <a:avLst/>
          </a:prstGeom>
        </p:spPr>
      </p:pic>
      <p:sp>
        <p:nvSpPr>
          <p:cNvPr id="7" name="CuadroTexto 6">
            <a:extLst>
              <a:ext uri="{FF2B5EF4-FFF2-40B4-BE49-F238E27FC236}">
                <a16:creationId xmlns:a16="http://schemas.microsoft.com/office/drawing/2014/main" id="{08022238-D9E1-19FE-97E4-53482A2C106F}"/>
              </a:ext>
            </a:extLst>
          </p:cNvPr>
          <p:cNvSpPr txBox="1"/>
          <p:nvPr userDrawn="1"/>
        </p:nvSpPr>
        <p:spPr>
          <a:xfrm>
            <a:off x="11184000" y="0"/>
            <a:ext cx="1008000" cy="288000"/>
          </a:xfrm>
          <a:prstGeom prst="rect">
            <a:avLst/>
          </a:prstGeom>
          <a:solidFill>
            <a:srgbClr val="C24214"/>
          </a:solidFill>
          <a:ln>
            <a:noFill/>
          </a:ln>
        </p:spPr>
        <p:txBody>
          <a:bodyPr wrap="none" rtlCol="0" anchor="ctr">
            <a:noAutofit/>
          </a:bodyPr>
          <a:lstStyle/>
          <a:p>
            <a:pPr algn="ctr"/>
            <a:r>
              <a:rPr lang="es-MX" sz="1200" dirty="0">
                <a:solidFill>
                  <a:schemeClr val="bg1"/>
                </a:solidFill>
              </a:rPr>
              <a:t>Ejercicio</a:t>
            </a:r>
          </a:p>
        </p:txBody>
      </p:sp>
    </p:spTree>
    <p:extLst>
      <p:ext uri="{BB962C8B-B14F-4D97-AF65-F5344CB8AC3E}">
        <p14:creationId xmlns:p14="http://schemas.microsoft.com/office/powerpoint/2010/main" val="9582778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Solo el título - Respuesta-Ejercici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6130FB-86CE-C327-4158-CFFE863A2BCA}"/>
              </a:ext>
            </a:extLst>
          </p:cNvPr>
          <p:cNvSpPr>
            <a:spLocks noGrp="1"/>
          </p:cNvSpPr>
          <p:nvPr>
            <p:ph type="title"/>
          </p:nvPr>
        </p:nvSpPr>
        <p:spPr/>
        <p:txBody>
          <a:bodyPr/>
          <a:lstStyle>
            <a:lvl1pPr>
              <a:defRPr>
                <a:solidFill>
                  <a:schemeClr val="accent1"/>
                </a:solidFill>
              </a:defRPr>
            </a:lvl1pPr>
          </a:lstStyle>
          <a:p>
            <a:r>
              <a:rPr lang="es-ES" dirty="0"/>
              <a:t>Haga clic para modificar el estilo de título del patrón</a:t>
            </a:r>
            <a:endParaRPr lang="es-MX" dirty="0"/>
          </a:p>
        </p:txBody>
      </p:sp>
      <p:sp>
        <p:nvSpPr>
          <p:cNvPr id="4" name="Marcador de pie de página 3">
            <a:extLst>
              <a:ext uri="{FF2B5EF4-FFF2-40B4-BE49-F238E27FC236}">
                <a16:creationId xmlns:a16="http://schemas.microsoft.com/office/drawing/2014/main" id="{1196146A-1238-3364-9DAE-E0002CF12EE2}"/>
              </a:ext>
            </a:extLst>
          </p:cNvPr>
          <p:cNvSpPr>
            <a:spLocks noGrp="1"/>
          </p:cNvSpPr>
          <p:nvPr>
            <p:ph type="ftr" sz="quarter" idx="11"/>
          </p:nvPr>
        </p:nvSpPr>
        <p:spPr/>
        <p:txBody>
          <a:bodyPr/>
          <a:lstStyle/>
          <a:p>
            <a:r>
              <a:rPr lang="es-MX"/>
              <a:t>Postponement</a:t>
            </a:r>
          </a:p>
        </p:txBody>
      </p:sp>
      <p:sp>
        <p:nvSpPr>
          <p:cNvPr id="5" name="Marcador de número de diapositiva 4">
            <a:extLst>
              <a:ext uri="{FF2B5EF4-FFF2-40B4-BE49-F238E27FC236}">
                <a16:creationId xmlns:a16="http://schemas.microsoft.com/office/drawing/2014/main" id="{3BD807EF-A4BD-496B-4D15-2647A0C2EA1F}"/>
              </a:ext>
            </a:extLst>
          </p:cNvPr>
          <p:cNvSpPr>
            <a:spLocks noGrp="1"/>
          </p:cNvSpPr>
          <p:nvPr>
            <p:ph type="sldNum" sz="quarter" idx="12"/>
          </p:nvPr>
        </p:nvSpPr>
        <p:spPr/>
        <p:txBody>
          <a:bodyPr/>
          <a:lstStyle/>
          <a:p>
            <a:fld id="{4252571F-A6C3-4D2F-9088-D287B168DCB5}" type="slidenum">
              <a:rPr lang="es-MX" smtClean="0"/>
              <a:t>‹#›</a:t>
            </a:fld>
            <a:endParaRPr lang="es-MX"/>
          </a:p>
        </p:txBody>
      </p:sp>
      <p:sp>
        <p:nvSpPr>
          <p:cNvPr id="3" name="CuadroTexto 2">
            <a:extLst>
              <a:ext uri="{FF2B5EF4-FFF2-40B4-BE49-F238E27FC236}">
                <a16:creationId xmlns:a16="http://schemas.microsoft.com/office/drawing/2014/main" id="{06E26D2E-22CB-6470-BAD7-E9184DF496F0}"/>
              </a:ext>
            </a:extLst>
          </p:cNvPr>
          <p:cNvSpPr txBox="1"/>
          <p:nvPr userDrawn="1"/>
        </p:nvSpPr>
        <p:spPr>
          <a:xfrm>
            <a:off x="10174750" y="0"/>
            <a:ext cx="1008000" cy="288000"/>
          </a:xfrm>
          <a:prstGeom prst="rect">
            <a:avLst/>
          </a:prstGeom>
          <a:solidFill>
            <a:srgbClr val="078B6F"/>
          </a:solidFill>
          <a:ln>
            <a:noFill/>
          </a:ln>
        </p:spPr>
        <p:txBody>
          <a:bodyPr wrap="none" rtlCol="0" anchor="ctr">
            <a:noAutofit/>
          </a:bodyPr>
          <a:lstStyle/>
          <a:p>
            <a:pPr algn="ctr"/>
            <a:r>
              <a:rPr lang="es-MX" sz="1200" dirty="0">
                <a:solidFill>
                  <a:schemeClr val="bg1"/>
                </a:solidFill>
              </a:rPr>
              <a:t>Respuesta</a:t>
            </a:r>
          </a:p>
        </p:txBody>
      </p:sp>
      <p:pic>
        <p:nvPicPr>
          <p:cNvPr id="6" name="Imagen 5" descr="Imagen que contiene papelería&#10;&#10;Descripción generada con confianza alta">
            <a:extLst>
              <a:ext uri="{FF2B5EF4-FFF2-40B4-BE49-F238E27FC236}">
                <a16:creationId xmlns:a16="http://schemas.microsoft.com/office/drawing/2014/main" id="{BEE12D9F-3078-1719-FA2F-786DB5A40ABF}"/>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1498713" y="608664"/>
            <a:ext cx="504000" cy="504000"/>
          </a:xfrm>
          <a:prstGeom prst="rect">
            <a:avLst/>
          </a:prstGeom>
        </p:spPr>
      </p:pic>
      <p:sp>
        <p:nvSpPr>
          <p:cNvPr id="7" name="CuadroTexto 6">
            <a:extLst>
              <a:ext uri="{FF2B5EF4-FFF2-40B4-BE49-F238E27FC236}">
                <a16:creationId xmlns:a16="http://schemas.microsoft.com/office/drawing/2014/main" id="{923E9445-291B-DDCA-AC1E-E413C6A42EB7}"/>
              </a:ext>
            </a:extLst>
          </p:cNvPr>
          <p:cNvSpPr txBox="1"/>
          <p:nvPr userDrawn="1"/>
        </p:nvSpPr>
        <p:spPr>
          <a:xfrm>
            <a:off x="11184000" y="0"/>
            <a:ext cx="1008000" cy="288000"/>
          </a:xfrm>
          <a:prstGeom prst="rect">
            <a:avLst/>
          </a:prstGeom>
          <a:solidFill>
            <a:srgbClr val="E95D2B"/>
          </a:solidFill>
          <a:ln>
            <a:noFill/>
          </a:ln>
        </p:spPr>
        <p:txBody>
          <a:bodyPr wrap="none" rtlCol="0" anchor="ctr">
            <a:noAutofit/>
          </a:bodyPr>
          <a:lstStyle/>
          <a:p>
            <a:pPr algn="ctr"/>
            <a:r>
              <a:rPr lang="es-MX" sz="1200" dirty="0">
                <a:solidFill>
                  <a:schemeClr val="bg1"/>
                </a:solidFill>
              </a:rPr>
              <a:t>Ejercicio</a:t>
            </a:r>
          </a:p>
        </p:txBody>
      </p:sp>
    </p:spTree>
    <p:extLst>
      <p:ext uri="{BB962C8B-B14F-4D97-AF65-F5344CB8AC3E}">
        <p14:creationId xmlns:p14="http://schemas.microsoft.com/office/powerpoint/2010/main" val="19109612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En blanco">
    <p:bg>
      <p:bgPr>
        <a:solidFill>
          <a:srgbClr val="FFFFFF"/>
        </a:solidFill>
        <a:effectLst/>
      </p:bgPr>
    </p:bg>
    <p:spTree>
      <p:nvGrpSpPr>
        <p:cNvPr id="1" name=""/>
        <p:cNvGrpSpPr/>
        <p:nvPr/>
      </p:nvGrpSpPr>
      <p:grpSpPr>
        <a:xfrm>
          <a:off x="0" y="0"/>
          <a:ext cx="0" cy="0"/>
          <a:chOff x="0" y="0"/>
          <a:chExt cx="0" cy="0"/>
        </a:xfrm>
      </p:grpSpPr>
      <p:sp>
        <p:nvSpPr>
          <p:cNvPr id="3" name="Marcador de pie de página 2">
            <a:extLst>
              <a:ext uri="{FF2B5EF4-FFF2-40B4-BE49-F238E27FC236}">
                <a16:creationId xmlns:a16="http://schemas.microsoft.com/office/drawing/2014/main" id="{96CC9DDB-85C0-35F3-B11B-31F9D0BDBCFC}"/>
              </a:ext>
            </a:extLst>
          </p:cNvPr>
          <p:cNvSpPr>
            <a:spLocks noGrp="1"/>
          </p:cNvSpPr>
          <p:nvPr>
            <p:ph type="ftr" sz="quarter" idx="11"/>
          </p:nvPr>
        </p:nvSpPr>
        <p:spPr/>
        <p:txBody>
          <a:bodyPr/>
          <a:lstStyle/>
          <a:p>
            <a:r>
              <a:rPr lang="es-MX"/>
              <a:t>Postponement</a:t>
            </a:r>
          </a:p>
        </p:txBody>
      </p:sp>
      <p:sp>
        <p:nvSpPr>
          <p:cNvPr id="4" name="Marcador de número de diapositiva 3">
            <a:extLst>
              <a:ext uri="{FF2B5EF4-FFF2-40B4-BE49-F238E27FC236}">
                <a16:creationId xmlns:a16="http://schemas.microsoft.com/office/drawing/2014/main" id="{2E118D7C-B0CE-352A-CCA1-4EF15A85563E}"/>
              </a:ext>
            </a:extLst>
          </p:cNvPr>
          <p:cNvSpPr>
            <a:spLocks noGrp="1"/>
          </p:cNvSpPr>
          <p:nvPr>
            <p:ph type="sldNum" sz="quarter" idx="12"/>
          </p:nvPr>
        </p:nvSpPr>
        <p:spPr/>
        <p:txBody>
          <a:bodyPr/>
          <a:lstStyle/>
          <a:p>
            <a:fld id="{4252571F-A6C3-4D2F-9088-D287B168DCB5}" type="slidenum">
              <a:rPr lang="es-MX" smtClean="0"/>
              <a:t>‹#›</a:t>
            </a:fld>
            <a:endParaRPr lang="es-MX"/>
          </a:p>
        </p:txBody>
      </p:sp>
    </p:spTree>
    <p:extLst>
      <p:ext uri="{BB962C8B-B14F-4D97-AF65-F5344CB8AC3E}">
        <p14:creationId xmlns:p14="http://schemas.microsoft.com/office/powerpoint/2010/main" val="26007671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o Sin-Viñeta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C567A7-FEB9-6852-A028-C3087DAFCCBA}"/>
              </a:ext>
            </a:extLst>
          </p:cNvPr>
          <p:cNvSpPr>
            <a:spLocks noGrp="1"/>
          </p:cNvSpPr>
          <p:nvPr>
            <p:ph type="title"/>
          </p:nvPr>
        </p:nvSpPr>
        <p:spPr/>
        <p:txBody>
          <a:bodyPr/>
          <a:lstStyle>
            <a:lvl1pPr>
              <a:defRPr>
                <a:solidFill>
                  <a:schemeClr val="accent1"/>
                </a:solidFill>
              </a:defRPr>
            </a:lvl1pPr>
          </a:lstStyle>
          <a:p>
            <a:r>
              <a:rPr lang="es-ES"/>
              <a:t>Haga clic para modificar el estilo de título del patrón</a:t>
            </a:r>
            <a:endParaRPr lang="es-MX"/>
          </a:p>
        </p:txBody>
      </p:sp>
      <p:sp>
        <p:nvSpPr>
          <p:cNvPr id="3" name="Marcador de pie de página 2">
            <a:extLst>
              <a:ext uri="{FF2B5EF4-FFF2-40B4-BE49-F238E27FC236}">
                <a16:creationId xmlns:a16="http://schemas.microsoft.com/office/drawing/2014/main" id="{F237D0C9-2167-F31A-756A-BD45113A1BD7}"/>
              </a:ext>
            </a:extLst>
          </p:cNvPr>
          <p:cNvSpPr>
            <a:spLocks noGrp="1"/>
          </p:cNvSpPr>
          <p:nvPr>
            <p:ph type="ftr" sz="quarter" idx="10"/>
          </p:nvPr>
        </p:nvSpPr>
        <p:spPr/>
        <p:txBody>
          <a:bodyPr/>
          <a:lstStyle/>
          <a:p>
            <a:r>
              <a:rPr lang="es-MX"/>
              <a:t>Postponement</a:t>
            </a:r>
            <a:endParaRPr lang="es-MX" dirty="0"/>
          </a:p>
        </p:txBody>
      </p:sp>
      <p:sp>
        <p:nvSpPr>
          <p:cNvPr id="4" name="Marcador de número de diapositiva 3">
            <a:extLst>
              <a:ext uri="{FF2B5EF4-FFF2-40B4-BE49-F238E27FC236}">
                <a16:creationId xmlns:a16="http://schemas.microsoft.com/office/drawing/2014/main" id="{2F4408EF-CC78-8916-128C-61EF83B759F6}"/>
              </a:ext>
            </a:extLst>
          </p:cNvPr>
          <p:cNvSpPr>
            <a:spLocks noGrp="1"/>
          </p:cNvSpPr>
          <p:nvPr>
            <p:ph type="sldNum" sz="quarter" idx="11"/>
          </p:nvPr>
        </p:nvSpPr>
        <p:spPr/>
        <p:txBody>
          <a:bodyPr/>
          <a:lstStyle/>
          <a:p>
            <a:fld id="{4252571F-A6C3-4D2F-9088-D287B168DCB5}" type="slidenum">
              <a:rPr lang="es-MX" smtClean="0"/>
              <a:pPr/>
              <a:t>‹#›</a:t>
            </a:fld>
            <a:endParaRPr lang="es-MX" dirty="0"/>
          </a:p>
        </p:txBody>
      </p:sp>
      <p:sp>
        <p:nvSpPr>
          <p:cNvPr id="6" name="Marcador de texto 5">
            <a:extLst>
              <a:ext uri="{FF2B5EF4-FFF2-40B4-BE49-F238E27FC236}">
                <a16:creationId xmlns:a16="http://schemas.microsoft.com/office/drawing/2014/main" id="{5F7D0B1A-1B5B-5249-AFDE-D98B7A11D4AA}"/>
              </a:ext>
            </a:extLst>
          </p:cNvPr>
          <p:cNvSpPr>
            <a:spLocks noGrp="1"/>
          </p:cNvSpPr>
          <p:nvPr>
            <p:ph type="body" sz="quarter" idx="12"/>
          </p:nvPr>
        </p:nvSpPr>
        <p:spPr>
          <a:xfrm>
            <a:off x="838200" y="1825200"/>
            <a:ext cx="10515600" cy="2175669"/>
          </a:xfrm>
          <a:noFill/>
        </p:spPr>
        <p:txBody>
          <a:bodyPr>
            <a:noAutofit/>
          </a:bodyPr>
          <a:lstStyle>
            <a:lvl1pPr marL="0" indent="0">
              <a:buNone/>
              <a:defRPr sz="1800">
                <a:solidFill>
                  <a:schemeClr val="tx1"/>
                </a:solidFill>
              </a:defRPr>
            </a:lvl1pPr>
            <a:lvl2pPr>
              <a:defRPr sz="1800"/>
            </a:lvl2pPr>
            <a:lvl3pPr>
              <a:defRPr sz="1800"/>
            </a:lvl3pPr>
            <a:lvl4pPr>
              <a:defRPr sz="1800"/>
            </a:lvl4pPr>
            <a:lvl5pPr>
              <a:defRPr sz="1800"/>
            </a:lvl5pPr>
          </a:lstStyle>
          <a:p>
            <a:pPr lvl="0"/>
            <a:r>
              <a:rPr lang="es-ES" dirty="0"/>
              <a:t>Haga clic para modificar los estilos de texto del patrón</a:t>
            </a:r>
          </a:p>
        </p:txBody>
      </p:sp>
    </p:spTree>
    <p:extLst>
      <p:ext uri="{BB962C8B-B14F-4D97-AF65-F5344CB8AC3E}">
        <p14:creationId xmlns:p14="http://schemas.microsoft.com/office/powerpoint/2010/main" val="276136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ección Examene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438684-6393-2EF0-0300-EB857CD293CE}"/>
              </a:ext>
            </a:extLst>
          </p:cNvPr>
          <p:cNvSpPr>
            <a:spLocks noGrp="1"/>
          </p:cNvSpPr>
          <p:nvPr>
            <p:ph type="title"/>
          </p:nvPr>
        </p:nvSpPr>
        <p:spPr>
          <a:xfrm>
            <a:off x="838199" y="1043985"/>
            <a:ext cx="10515600" cy="780629"/>
          </a:xfrm>
        </p:spPr>
        <p:txBody>
          <a:bodyPr/>
          <a:lstStyle>
            <a:lvl1pPr>
              <a:defRPr b="0">
                <a:solidFill>
                  <a:schemeClr val="accent1"/>
                </a:solidFill>
              </a:defRPr>
            </a:lvl1pPr>
          </a:lstStyle>
          <a:p>
            <a:r>
              <a:rPr lang="es-ES" dirty="0"/>
              <a:t>Haga clic para modificar el estilo de título del patrón</a:t>
            </a:r>
            <a:endParaRPr lang="es-MX" dirty="0"/>
          </a:p>
        </p:txBody>
      </p:sp>
      <p:sp>
        <p:nvSpPr>
          <p:cNvPr id="11" name="Marcador de texto 10">
            <a:extLst>
              <a:ext uri="{FF2B5EF4-FFF2-40B4-BE49-F238E27FC236}">
                <a16:creationId xmlns:a16="http://schemas.microsoft.com/office/drawing/2014/main" id="{EB4006E5-CAF8-18E9-0D0A-D4150432EB4F}"/>
              </a:ext>
            </a:extLst>
          </p:cNvPr>
          <p:cNvSpPr>
            <a:spLocks noGrp="1"/>
          </p:cNvSpPr>
          <p:nvPr>
            <p:ph type="body" sz="quarter" idx="10" hasCustomPrompt="1"/>
          </p:nvPr>
        </p:nvSpPr>
        <p:spPr>
          <a:xfrm>
            <a:off x="838199" y="1874955"/>
            <a:ext cx="10515600" cy="560387"/>
          </a:xfrm>
        </p:spPr>
        <p:txBody>
          <a:bodyPr/>
          <a:lstStyle>
            <a:lvl1pPr marL="0" indent="0">
              <a:buNone/>
              <a:defRPr>
                <a:solidFill>
                  <a:schemeClr val="tx1">
                    <a:lumMod val="60000"/>
                    <a:lumOff val="40000"/>
                  </a:schemeClr>
                </a:solidFill>
              </a:defRPr>
            </a:lvl1pPr>
            <a:lvl2pPr>
              <a:defRPr>
                <a:solidFill>
                  <a:schemeClr val="bg2">
                    <a:lumMod val="75000"/>
                  </a:schemeClr>
                </a:solidFill>
              </a:defRPr>
            </a:lvl2pPr>
            <a:lvl3pPr>
              <a:defRPr>
                <a:solidFill>
                  <a:schemeClr val="bg2">
                    <a:lumMod val="75000"/>
                  </a:schemeClr>
                </a:solidFill>
              </a:defRPr>
            </a:lvl3pPr>
            <a:lvl4pPr>
              <a:defRPr>
                <a:solidFill>
                  <a:schemeClr val="bg2">
                    <a:lumMod val="75000"/>
                  </a:schemeClr>
                </a:solidFill>
              </a:defRPr>
            </a:lvl4pPr>
            <a:lvl5pPr marL="1828800" indent="0">
              <a:buNone/>
              <a:defRPr>
                <a:solidFill>
                  <a:schemeClr val="bg2">
                    <a:lumMod val="75000"/>
                  </a:schemeClr>
                </a:solidFill>
              </a:defRPr>
            </a:lvl5pPr>
          </a:lstStyle>
          <a:p>
            <a:pPr lvl="0"/>
            <a:r>
              <a:rPr lang="es-MX" dirty="0"/>
              <a:t>Título del curso</a:t>
            </a:r>
          </a:p>
        </p:txBody>
      </p:sp>
      <p:pic>
        <p:nvPicPr>
          <p:cNvPr id="7" name="Imagen 6" descr="Un lápiz amarillo con letras negras&#10;&#10;Descripción generada automáticamente con confianza baja">
            <a:extLst>
              <a:ext uri="{FF2B5EF4-FFF2-40B4-BE49-F238E27FC236}">
                <a16:creationId xmlns:a16="http://schemas.microsoft.com/office/drawing/2014/main" id="{5B722830-292B-90C7-67AD-CC56DB5D36B0}"/>
              </a:ext>
            </a:extLst>
          </p:cNvPr>
          <p:cNvPicPr>
            <a:picLocks noChangeAspect="1"/>
          </p:cNvPicPr>
          <p:nvPr userDrawn="1"/>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p:blipFill>
        <p:spPr>
          <a:xfrm>
            <a:off x="1" y="2783700"/>
            <a:ext cx="12191999" cy="4074300"/>
          </a:xfrm>
          <a:prstGeom prst="rect">
            <a:avLst/>
          </a:prstGeom>
        </p:spPr>
      </p:pic>
      <p:sp>
        <p:nvSpPr>
          <p:cNvPr id="8" name="Rectángulo 7">
            <a:extLst>
              <a:ext uri="{FF2B5EF4-FFF2-40B4-BE49-F238E27FC236}">
                <a16:creationId xmlns:a16="http://schemas.microsoft.com/office/drawing/2014/main" id="{8304912C-430C-71D0-A516-719EC8D0DF23}"/>
              </a:ext>
            </a:extLst>
          </p:cNvPr>
          <p:cNvSpPr/>
          <p:nvPr userDrawn="1"/>
        </p:nvSpPr>
        <p:spPr>
          <a:xfrm>
            <a:off x="0" y="4245160"/>
            <a:ext cx="6095999" cy="830997"/>
          </a:xfrm>
          <a:prstGeom prst="rect">
            <a:avLst/>
          </a:prstGeom>
          <a:solidFill>
            <a:schemeClr val="bg1">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CA4045"/>
              </a:solidFill>
            </a:endParaRPr>
          </a:p>
        </p:txBody>
      </p:sp>
      <p:sp>
        <p:nvSpPr>
          <p:cNvPr id="10" name="Rectángulo 9">
            <a:extLst>
              <a:ext uri="{FF2B5EF4-FFF2-40B4-BE49-F238E27FC236}">
                <a16:creationId xmlns:a16="http://schemas.microsoft.com/office/drawing/2014/main" id="{DF83378E-00C3-B14A-4C98-7CA15C09DD24}"/>
              </a:ext>
            </a:extLst>
          </p:cNvPr>
          <p:cNvSpPr/>
          <p:nvPr userDrawn="1"/>
        </p:nvSpPr>
        <p:spPr>
          <a:xfrm>
            <a:off x="838200" y="4245160"/>
            <a:ext cx="5257799" cy="830997"/>
          </a:xfrm>
          <a:prstGeom prst="rect">
            <a:avLst/>
          </a:prstGeom>
        </p:spPr>
        <p:txBody>
          <a:bodyPr wrap="square">
            <a:spAutoFit/>
          </a:bodyPr>
          <a:lstStyle/>
          <a:p>
            <a:pPr marL="457200" algn="l" hangingPunct="0">
              <a:spcAft>
                <a:spcPts val="0"/>
              </a:spcAft>
            </a:pPr>
            <a:r>
              <a:rPr lang="es-MX" sz="2400" i="1" dirty="0">
                <a:solidFill>
                  <a:schemeClr val="accent4">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Seleccione la mejor respuesta para cada una de las siguientes preguntas.</a:t>
            </a:r>
            <a:endParaRPr lang="es-MX" sz="2800" i="1" dirty="0">
              <a:solidFill>
                <a:schemeClr val="accent4">
                  <a:lumMod val="75000"/>
                </a:schemeClr>
              </a:solidFill>
              <a:effectLst/>
              <a:latin typeface="New York"/>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9048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xamene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79B2FA-7FFE-8EDB-B7F6-152EA1DB9A21}"/>
              </a:ext>
            </a:extLst>
          </p:cNvPr>
          <p:cNvSpPr>
            <a:spLocks noGrp="1"/>
          </p:cNvSpPr>
          <p:nvPr>
            <p:ph type="title" hasCustomPrompt="1"/>
          </p:nvPr>
        </p:nvSpPr>
        <p:spPr>
          <a:xfrm>
            <a:off x="815975" y="390315"/>
            <a:ext cx="10516135" cy="648427"/>
          </a:xfrm>
        </p:spPr>
        <p:txBody>
          <a:bodyPr>
            <a:normAutofit/>
          </a:bodyPr>
          <a:lstStyle>
            <a:lvl1pPr>
              <a:defRPr sz="2200">
                <a:solidFill>
                  <a:schemeClr val="tx2"/>
                </a:solidFill>
              </a:defRPr>
            </a:lvl1pPr>
          </a:lstStyle>
          <a:p>
            <a:r>
              <a:rPr lang="es-ES" dirty="0"/>
              <a:t>Sesión - Haga clic para modificar el estilo de título del patrón</a:t>
            </a:r>
            <a:endParaRPr lang="es-MX" dirty="0"/>
          </a:p>
        </p:txBody>
      </p:sp>
      <p:sp>
        <p:nvSpPr>
          <p:cNvPr id="3" name="Marcador de pie de página 2">
            <a:extLst>
              <a:ext uri="{FF2B5EF4-FFF2-40B4-BE49-F238E27FC236}">
                <a16:creationId xmlns:a16="http://schemas.microsoft.com/office/drawing/2014/main" id="{0B1AD082-6DEB-77A6-7F76-82E7AE726155}"/>
              </a:ext>
            </a:extLst>
          </p:cNvPr>
          <p:cNvSpPr>
            <a:spLocks noGrp="1"/>
          </p:cNvSpPr>
          <p:nvPr>
            <p:ph type="ftr" sz="quarter" idx="10"/>
          </p:nvPr>
        </p:nvSpPr>
        <p:spPr/>
        <p:txBody>
          <a:bodyPr/>
          <a:lstStyle/>
          <a:p>
            <a:r>
              <a:rPr lang="es-MX"/>
              <a:t>Postponement</a:t>
            </a:r>
            <a:endParaRPr lang="es-MX" dirty="0"/>
          </a:p>
        </p:txBody>
      </p:sp>
      <p:sp>
        <p:nvSpPr>
          <p:cNvPr id="4" name="Marcador de número de diapositiva 3">
            <a:extLst>
              <a:ext uri="{FF2B5EF4-FFF2-40B4-BE49-F238E27FC236}">
                <a16:creationId xmlns:a16="http://schemas.microsoft.com/office/drawing/2014/main" id="{C260048F-4C33-7921-3C6F-2F913429265E}"/>
              </a:ext>
            </a:extLst>
          </p:cNvPr>
          <p:cNvSpPr>
            <a:spLocks noGrp="1"/>
          </p:cNvSpPr>
          <p:nvPr>
            <p:ph type="sldNum" sz="quarter" idx="11"/>
          </p:nvPr>
        </p:nvSpPr>
        <p:spPr/>
        <p:txBody>
          <a:bodyPr/>
          <a:lstStyle/>
          <a:p>
            <a:fld id="{4252571F-A6C3-4D2F-9088-D287B168DCB5}" type="slidenum">
              <a:rPr lang="es-MX" smtClean="0"/>
              <a:pPr/>
              <a:t>‹#›</a:t>
            </a:fld>
            <a:endParaRPr lang="es-MX" dirty="0"/>
          </a:p>
        </p:txBody>
      </p:sp>
      <p:sp>
        <p:nvSpPr>
          <p:cNvPr id="7" name="Marcador de texto 6">
            <a:extLst>
              <a:ext uri="{FF2B5EF4-FFF2-40B4-BE49-F238E27FC236}">
                <a16:creationId xmlns:a16="http://schemas.microsoft.com/office/drawing/2014/main" id="{FBA55B4C-784C-2DEE-D448-8FF33E1F0526}"/>
              </a:ext>
            </a:extLst>
          </p:cNvPr>
          <p:cNvSpPr>
            <a:spLocks noGrp="1"/>
          </p:cNvSpPr>
          <p:nvPr>
            <p:ph type="body" sz="quarter" idx="12" hasCustomPrompt="1"/>
          </p:nvPr>
        </p:nvSpPr>
        <p:spPr>
          <a:xfrm>
            <a:off x="838800" y="1440000"/>
            <a:ext cx="10515600" cy="4352400"/>
          </a:xfrm>
        </p:spPr>
        <p:txBody>
          <a:bodyPr>
            <a:noAutofit/>
          </a:bodyPr>
          <a:lstStyle>
            <a:lvl1pPr marL="0" indent="0">
              <a:spcAft>
                <a:spcPts val="1800"/>
              </a:spcAft>
              <a:buNone/>
              <a:defRPr sz="2400">
                <a:solidFill>
                  <a:schemeClr val="tx1"/>
                </a:solidFill>
              </a:defRPr>
            </a:lvl1pPr>
            <a:lvl2pPr marL="971550" indent="-514350">
              <a:buFont typeface="+mj-lt"/>
              <a:buAutoNum type="romanUcPeriod"/>
              <a:defRPr>
                <a:solidFill>
                  <a:schemeClr val="tx1"/>
                </a:solidFill>
              </a:defRPr>
            </a:lvl2pPr>
            <a:lvl3pPr marL="1371600" indent="-457200">
              <a:buFont typeface="+mj-lt"/>
              <a:buAutoNum type="alphaLcParenR"/>
              <a:defRPr sz="2400">
                <a:solidFill>
                  <a:schemeClr val="tx1"/>
                </a:solidFill>
              </a:defRPr>
            </a:lvl3pPr>
          </a:lstStyle>
          <a:p>
            <a:pPr lvl="0"/>
            <a:r>
              <a:rPr lang="es-ES" dirty="0"/>
              <a:t>Pregunta - Haga clic para modificar los estilos de texto del patrón</a:t>
            </a:r>
          </a:p>
          <a:p>
            <a:pPr lvl="1"/>
            <a:r>
              <a:rPr lang="es-MX" dirty="0"/>
              <a:t>Estilo respuesta primer nivel I, II, III, IV</a:t>
            </a:r>
          </a:p>
          <a:p>
            <a:pPr lvl="2"/>
            <a:r>
              <a:rPr lang="es-MX" dirty="0"/>
              <a:t>Estilo respuestas segundo nivel a, b, c, d</a:t>
            </a:r>
            <a:endParaRPr lang="es-ES" dirty="0"/>
          </a:p>
        </p:txBody>
      </p:sp>
      <p:pic>
        <p:nvPicPr>
          <p:cNvPr id="9" name="Picture 1">
            <a:extLst>
              <a:ext uri="{FF2B5EF4-FFF2-40B4-BE49-F238E27FC236}">
                <a16:creationId xmlns:a16="http://schemas.microsoft.com/office/drawing/2014/main" id="{7C8417F3-ABE5-6050-64FB-B63DB4F66DE1}"/>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p:blipFill>
        <p:spPr bwMode="auto">
          <a:xfrm>
            <a:off x="11012071" y="456630"/>
            <a:ext cx="589091" cy="6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6123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ibliografi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B8F428-D982-CC30-36D1-C14C515FC3D7}"/>
              </a:ext>
            </a:extLst>
          </p:cNvPr>
          <p:cNvSpPr>
            <a:spLocks noGrp="1"/>
          </p:cNvSpPr>
          <p:nvPr>
            <p:ph type="title"/>
          </p:nvPr>
        </p:nvSpPr>
        <p:spPr/>
        <p:txBody>
          <a:bodyPr/>
          <a:lstStyle>
            <a:lvl1pPr>
              <a:defRPr>
                <a:solidFill>
                  <a:schemeClr val="accent1"/>
                </a:solidFill>
              </a:defRPr>
            </a:lvl1pPr>
          </a:lstStyle>
          <a:p>
            <a:r>
              <a:rPr lang="es-ES"/>
              <a:t>Haga clic para modificar el estilo de título del patrón</a:t>
            </a:r>
            <a:endParaRPr lang="es-MX"/>
          </a:p>
        </p:txBody>
      </p:sp>
      <p:sp>
        <p:nvSpPr>
          <p:cNvPr id="3" name="Marcador de pie de página 2">
            <a:extLst>
              <a:ext uri="{FF2B5EF4-FFF2-40B4-BE49-F238E27FC236}">
                <a16:creationId xmlns:a16="http://schemas.microsoft.com/office/drawing/2014/main" id="{17F6C2CD-3FC5-F303-AF78-9A47F1E2E9CF}"/>
              </a:ext>
            </a:extLst>
          </p:cNvPr>
          <p:cNvSpPr>
            <a:spLocks noGrp="1"/>
          </p:cNvSpPr>
          <p:nvPr>
            <p:ph type="ftr" sz="quarter" idx="10"/>
          </p:nvPr>
        </p:nvSpPr>
        <p:spPr/>
        <p:txBody>
          <a:bodyPr/>
          <a:lstStyle/>
          <a:p>
            <a:r>
              <a:rPr lang="es-MX"/>
              <a:t>Postponement</a:t>
            </a:r>
            <a:endParaRPr lang="es-MX" dirty="0"/>
          </a:p>
        </p:txBody>
      </p:sp>
      <p:sp>
        <p:nvSpPr>
          <p:cNvPr id="4" name="Marcador de número de diapositiva 3">
            <a:extLst>
              <a:ext uri="{FF2B5EF4-FFF2-40B4-BE49-F238E27FC236}">
                <a16:creationId xmlns:a16="http://schemas.microsoft.com/office/drawing/2014/main" id="{8EAB8D35-6397-85DE-F607-1F9A1F9C6621}"/>
              </a:ext>
            </a:extLst>
          </p:cNvPr>
          <p:cNvSpPr>
            <a:spLocks noGrp="1"/>
          </p:cNvSpPr>
          <p:nvPr>
            <p:ph type="sldNum" sz="quarter" idx="11"/>
          </p:nvPr>
        </p:nvSpPr>
        <p:spPr/>
        <p:txBody>
          <a:bodyPr/>
          <a:lstStyle/>
          <a:p>
            <a:fld id="{4252571F-A6C3-4D2F-9088-D287B168DCB5}" type="slidenum">
              <a:rPr lang="es-MX" smtClean="0"/>
              <a:pPr/>
              <a:t>‹#›</a:t>
            </a:fld>
            <a:endParaRPr lang="es-MX" dirty="0"/>
          </a:p>
        </p:txBody>
      </p:sp>
      <p:sp>
        <p:nvSpPr>
          <p:cNvPr id="6" name="Marcador de texto 5">
            <a:extLst>
              <a:ext uri="{FF2B5EF4-FFF2-40B4-BE49-F238E27FC236}">
                <a16:creationId xmlns:a16="http://schemas.microsoft.com/office/drawing/2014/main" id="{E42DB3A8-08A6-884E-4576-C7D5695F33CE}"/>
              </a:ext>
            </a:extLst>
          </p:cNvPr>
          <p:cNvSpPr>
            <a:spLocks noGrp="1"/>
          </p:cNvSpPr>
          <p:nvPr>
            <p:ph type="body" sz="quarter" idx="12"/>
          </p:nvPr>
        </p:nvSpPr>
        <p:spPr>
          <a:xfrm>
            <a:off x="838199" y="1980000"/>
            <a:ext cx="10515600" cy="3836716"/>
          </a:xfrm>
        </p:spPr>
        <p:txBody>
          <a:bodyPr>
            <a:noAutofit/>
          </a:bodyPr>
          <a:lstStyle>
            <a:lvl1pPr marL="0" indent="0">
              <a:spcBef>
                <a:spcPts val="1000"/>
              </a:spcBef>
              <a:spcAft>
                <a:spcPts val="1800"/>
              </a:spcAft>
              <a:buNone/>
              <a:defRPr sz="18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s-ES" dirty="0"/>
              <a:t>Haga clic para modificar los estilos de texto del patrón</a:t>
            </a:r>
          </a:p>
        </p:txBody>
      </p:sp>
      <p:pic>
        <p:nvPicPr>
          <p:cNvPr id="8" name="Gráfico 7" descr="Libros contorno">
            <a:extLst>
              <a:ext uri="{FF2B5EF4-FFF2-40B4-BE49-F238E27FC236}">
                <a16:creationId xmlns:a16="http://schemas.microsoft.com/office/drawing/2014/main" id="{0AFF26BD-70E7-BEB5-EE84-F066915EF9A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52110" y="623616"/>
            <a:ext cx="914400" cy="914400"/>
          </a:xfrm>
          <a:prstGeom prst="rect">
            <a:avLst/>
          </a:prstGeom>
        </p:spPr>
      </p:pic>
    </p:spTree>
    <p:extLst>
      <p:ext uri="{BB962C8B-B14F-4D97-AF65-F5344CB8AC3E}">
        <p14:creationId xmlns:p14="http://schemas.microsoft.com/office/powerpoint/2010/main" val="1041960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E34FFA-F0E0-F431-B183-276CC21338D0}"/>
              </a:ext>
            </a:extLst>
          </p:cNvPr>
          <p:cNvSpPr>
            <a:spLocks noGrp="1"/>
          </p:cNvSpPr>
          <p:nvPr>
            <p:ph type="title"/>
          </p:nvPr>
        </p:nvSpPr>
        <p:spPr>
          <a:xfrm>
            <a:off x="839788" y="457200"/>
            <a:ext cx="3932237" cy="1600200"/>
          </a:xfrm>
        </p:spPr>
        <p:txBody>
          <a:bodyPr anchor="b"/>
          <a:lstStyle>
            <a:lvl1pPr>
              <a:defRPr sz="3200">
                <a:solidFill>
                  <a:schemeClr val="accent1"/>
                </a:solidFill>
              </a:defRPr>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5943770D-7D8A-E5F0-0DB4-026073476AC7}"/>
              </a:ext>
            </a:extLst>
          </p:cNvPr>
          <p:cNvSpPr>
            <a:spLocks noGrp="1"/>
          </p:cNvSpPr>
          <p:nvPr>
            <p:ph idx="1"/>
          </p:nvPr>
        </p:nvSpPr>
        <p:spPr>
          <a:xfrm>
            <a:off x="5183188" y="987425"/>
            <a:ext cx="6172200" cy="4873625"/>
          </a:xfrm>
        </p:spPr>
        <p:txBody>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DEE05367-D7D3-F645-54E6-1ECFFF0BC531}"/>
              </a:ext>
            </a:extLst>
          </p:cNvPr>
          <p:cNvSpPr>
            <a:spLocks noGrp="1"/>
          </p:cNvSpPr>
          <p:nvPr>
            <p:ph type="body" sz="half" idx="2"/>
          </p:nvPr>
        </p:nvSpPr>
        <p:spPr>
          <a:xfrm>
            <a:off x="839788" y="2057400"/>
            <a:ext cx="3932237" cy="3811588"/>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6" name="Marcador de pie de página 5">
            <a:extLst>
              <a:ext uri="{FF2B5EF4-FFF2-40B4-BE49-F238E27FC236}">
                <a16:creationId xmlns:a16="http://schemas.microsoft.com/office/drawing/2014/main" id="{4777D83A-D622-8C3D-D884-2DCCE140CB4D}"/>
              </a:ext>
            </a:extLst>
          </p:cNvPr>
          <p:cNvSpPr>
            <a:spLocks noGrp="1"/>
          </p:cNvSpPr>
          <p:nvPr>
            <p:ph type="ftr" sz="quarter" idx="11"/>
          </p:nvPr>
        </p:nvSpPr>
        <p:spPr/>
        <p:txBody>
          <a:bodyPr/>
          <a:lstStyle/>
          <a:p>
            <a:r>
              <a:rPr lang="es-MX"/>
              <a:t>Postponement</a:t>
            </a:r>
          </a:p>
        </p:txBody>
      </p:sp>
      <p:sp>
        <p:nvSpPr>
          <p:cNvPr id="7" name="Marcador de número de diapositiva 6">
            <a:extLst>
              <a:ext uri="{FF2B5EF4-FFF2-40B4-BE49-F238E27FC236}">
                <a16:creationId xmlns:a16="http://schemas.microsoft.com/office/drawing/2014/main" id="{6249B7D7-5DE8-B341-18D4-5C2287D76ABE}"/>
              </a:ext>
            </a:extLst>
          </p:cNvPr>
          <p:cNvSpPr>
            <a:spLocks noGrp="1"/>
          </p:cNvSpPr>
          <p:nvPr>
            <p:ph type="sldNum" sz="quarter" idx="12"/>
          </p:nvPr>
        </p:nvSpPr>
        <p:spPr/>
        <p:txBody>
          <a:bodyPr/>
          <a:lstStyle/>
          <a:p>
            <a:fld id="{4252571F-A6C3-4D2F-9088-D287B168DCB5}" type="slidenum">
              <a:rPr lang="es-MX" smtClean="0"/>
              <a:t>‹#›</a:t>
            </a:fld>
            <a:endParaRPr lang="es-MX"/>
          </a:p>
        </p:txBody>
      </p:sp>
    </p:spTree>
    <p:extLst>
      <p:ext uri="{BB962C8B-B14F-4D97-AF65-F5344CB8AC3E}">
        <p14:creationId xmlns:p14="http://schemas.microsoft.com/office/powerpoint/2010/main" val="1393808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tivos-Curs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914BBB-40E7-EC9C-BD4C-E0FE1878A21B}"/>
              </a:ext>
            </a:extLst>
          </p:cNvPr>
          <p:cNvSpPr>
            <a:spLocks noGrp="1"/>
          </p:cNvSpPr>
          <p:nvPr>
            <p:ph type="title"/>
          </p:nvPr>
        </p:nvSpPr>
        <p:spPr>
          <a:xfrm>
            <a:off x="838199" y="365125"/>
            <a:ext cx="5257801" cy="1325563"/>
          </a:xfrm>
        </p:spPr>
        <p:txBody>
          <a:bodyPr/>
          <a:lstStyle/>
          <a:p>
            <a:r>
              <a:rPr lang="es-ES" dirty="0"/>
              <a:t>Haga clic para modificar el estilo de título del patrón</a:t>
            </a:r>
            <a:endParaRPr lang="es-MX" dirty="0"/>
          </a:p>
        </p:txBody>
      </p:sp>
      <p:sp>
        <p:nvSpPr>
          <p:cNvPr id="3" name="Marcador de pie de página 2">
            <a:extLst>
              <a:ext uri="{FF2B5EF4-FFF2-40B4-BE49-F238E27FC236}">
                <a16:creationId xmlns:a16="http://schemas.microsoft.com/office/drawing/2014/main" id="{192623F8-9443-481E-F4E4-CFDD5658C96E}"/>
              </a:ext>
            </a:extLst>
          </p:cNvPr>
          <p:cNvSpPr>
            <a:spLocks noGrp="1"/>
          </p:cNvSpPr>
          <p:nvPr>
            <p:ph type="ftr" sz="quarter" idx="10"/>
          </p:nvPr>
        </p:nvSpPr>
        <p:spPr/>
        <p:txBody>
          <a:bodyPr/>
          <a:lstStyle/>
          <a:p>
            <a:r>
              <a:rPr lang="es-MX"/>
              <a:t>Postponement</a:t>
            </a:r>
            <a:endParaRPr lang="es-MX" dirty="0"/>
          </a:p>
        </p:txBody>
      </p:sp>
      <p:sp>
        <p:nvSpPr>
          <p:cNvPr id="4" name="Marcador de número de diapositiva 3">
            <a:extLst>
              <a:ext uri="{FF2B5EF4-FFF2-40B4-BE49-F238E27FC236}">
                <a16:creationId xmlns:a16="http://schemas.microsoft.com/office/drawing/2014/main" id="{2A8CF917-A970-32D0-3213-CEA110E37DC2}"/>
              </a:ext>
            </a:extLst>
          </p:cNvPr>
          <p:cNvSpPr>
            <a:spLocks noGrp="1"/>
          </p:cNvSpPr>
          <p:nvPr>
            <p:ph type="sldNum" sz="quarter" idx="11"/>
          </p:nvPr>
        </p:nvSpPr>
        <p:spPr/>
        <p:txBody>
          <a:bodyPr/>
          <a:lstStyle/>
          <a:p>
            <a:fld id="{4252571F-A6C3-4D2F-9088-D287B168DCB5}" type="slidenum">
              <a:rPr lang="es-MX" smtClean="0"/>
              <a:pPr/>
              <a:t>‹#›</a:t>
            </a:fld>
            <a:endParaRPr lang="es-MX" dirty="0"/>
          </a:p>
        </p:txBody>
      </p:sp>
      <p:pic>
        <p:nvPicPr>
          <p:cNvPr id="5" name="Imagen 4" descr="Imagen que contiene valla&#10;&#10;Descripción generada con confianza alta">
            <a:extLst>
              <a:ext uri="{FF2B5EF4-FFF2-40B4-BE49-F238E27FC236}">
                <a16:creationId xmlns:a16="http://schemas.microsoft.com/office/drawing/2014/main" id="{A94AE91B-33F5-8E7A-7D90-353FB6217E3C}"/>
              </a:ext>
            </a:extLst>
          </p:cNvPr>
          <p:cNvPicPr>
            <a:picLocks noChangeAspect="1"/>
          </p:cNvPicPr>
          <p:nvPr userDrawn="1"/>
        </p:nvPicPr>
        <p:blipFill>
          <a:blip r:embed="rId2" cstate="email">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721999" y="2061489"/>
            <a:ext cx="1814215" cy="1612635"/>
          </a:xfrm>
          <a:prstGeom prst="rect">
            <a:avLst/>
          </a:prstGeom>
        </p:spPr>
      </p:pic>
      <p:sp>
        <p:nvSpPr>
          <p:cNvPr id="7" name="Marcador de texto 6">
            <a:extLst>
              <a:ext uri="{FF2B5EF4-FFF2-40B4-BE49-F238E27FC236}">
                <a16:creationId xmlns:a16="http://schemas.microsoft.com/office/drawing/2014/main" id="{50A3BF14-D000-F3BD-2306-4318787567CD}"/>
              </a:ext>
            </a:extLst>
          </p:cNvPr>
          <p:cNvSpPr>
            <a:spLocks noGrp="1"/>
          </p:cNvSpPr>
          <p:nvPr>
            <p:ph type="body" sz="quarter" idx="12"/>
          </p:nvPr>
        </p:nvSpPr>
        <p:spPr>
          <a:xfrm>
            <a:off x="838200" y="2062163"/>
            <a:ext cx="8228013" cy="3633787"/>
          </a:xfrm>
        </p:spPr>
        <p:txBody>
          <a:bodyPr/>
          <a:lstStyle>
            <a:lvl1pPr>
              <a:defRPr sz="2400">
                <a:solidFill>
                  <a:schemeClr val="tx1"/>
                </a:solidFill>
              </a:defRPr>
            </a:lvl1pPr>
          </a:lstStyle>
          <a:p>
            <a:pPr lvl="0"/>
            <a:r>
              <a:rPr lang="es-ES" dirty="0"/>
              <a:t>Haga clic para modificar los estilos de texto del patrón</a:t>
            </a:r>
          </a:p>
        </p:txBody>
      </p:sp>
    </p:spTree>
    <p:extLst>
      <p:ext uri="{BB962C8B-B14F-4D97-AF65-F5344CB8AC3E}">
        <p14:creationId xmlns:p14="http://schemas.microsoft.com/office/powerpoint/2010/main" val="9559144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47A97D-466D-69C6-91C4-72E067798D6B}"/>
              </a:ext>
            </a:extLst>
          </p:cNvPr>
          <p:cNvSpPr>
            <a:spLocks noGrp="1"/>
          </p:cNvSpPr>
          <p:nvPr>
            <p:ph type="title"/>
          </p:nvPr>
        </p:nvSpPr>
        <p:spPr>
          <a:xfrm>
            <a:off x="839788" y="457200"/>
            <a:ext cx="3932237" cy="1600200"/>
          </a:xfrm>
        </p:spPr>
        <p:txBody>
          <a:bodyPr anchor="b"/>
          <a:lstStyle>
            <a:lvl1pPr>
              <a:defRPr sz="3200">
                <a:solidFill>
                  <a:schemeClr val="accent1"/>
                </a:solidFill>
              </a:defRPr>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3E819431-139B-CD3E-459C-C4DAC5B1D8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0C99AA65-4244-C427-A7A6-EE6F27AAD79A}"/>
              </a:ext>
            </a:extLst>
          </p:cNvPr>
          <p:cNvSpPr>
            <a:spLocks noGrp="1"/>
          </p:cNvSpPr>
          <p:nvPr>
            <p:ph type="body" sz="half" idx="2"/>
          </p:nvPr>
        </p:nvSpPr>
        <p:spPr>
          <a:xfrm>
            <a:off x="839788" y="2057400"/>
            <a:ext cx="3932237" cy="3811588"/>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6" name="Marcador de pie de página 5">
            <a:extLst>
              <a:ext uri="{FF2B5EF4-FFF2-40B4-BE49-F238E27FC236}">
                <a16:creationId xmlns:a16="http://schemas.microsoft.com/office/drawing/2014/main" id="{1AE72943-2052-0376-595E-534CD66D0802}"/>
              </a:ext>
            </a:extLst>
          </p:cNvPr>
          <p:cNvSpPr>
            <a:spLocks noGrp="1"/>
          </p:cNvSpPr>
          <p:nvPr>
            <p:ph type="ftr" sz="quarter" idx="11"/>
          </p:nvPr>
        </p:nvSpPr>
        <p:spPr/>
        <p:txBody>
          <a:bodyPr/>
          <a:lstStyle/>
          <a:p>
            <a:r>
              <a:rPr lang="es-MX"/>
              <a:t>Postponement</a:t>
            </a:r>
          </a:p>
        </p:txBody>
      </p:sp>
      <p:sp>
        <p:nvSpPr>
          <p:cNvPr id="7" name="Marcador de número de diapositiva 6">
            <a:extLst>
              <a:ext uri="{FF2B5EF4-FFF2-40B4-BE49-F238E27FC236}">
                <a16:creationId xmlns:a16="http://schemas.microsoft.com/office/drawing/2014/main" id="{33C2441C-EEA3-3A86-A1AC-E52E7E665185}"/>
              </a:ext>
            </a:extLst>
          </p:cNvPr>
          <p:cNvSpPr>
            <a:spLocks noGrp="1"/>
          </p:cNvSpPr>
          <p:nvPr>
            <p:ph type="sldNum" sz="quarter" idx="12"/>
          </p:nvPr>
        </p:nvSpPr>
        <p:spPr/>
        <p:txBody>
          <a:bodyPr/>
          <a:lstStyle/>
          <a:p>
            <a:fld id="{4252571F-A6C3-4D2F-9088-D287B168DCB5}" type="slidenum">
              <a:rPr lang="es-MX" smtClean="0"/>
              <a:t>‹#›</a:t>
            </a:fld>
            <a:endParaRPr lang="es-MX"/>
          </a:p>
        </p:txBody>
      </p:sp>
    </p:spTree>
    <p:extLst>
      <p:ext uri="{BB962C8B-B14F-4D97-AF65-F5344CB8AC3E}">
        <p14:creationId xmlns:p14="http://schemas.microsoft.com/office/powerpoint/2010/main" val="6353367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Whiteboar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15362CC7-2727-B7AD-FCDD-9D3EFE0869A5}"/>
              </a:ext>
            </a:extLst>
          </p:cNvPr>
          <p:cNvSpPr/>
          <p:nvPr userDrawn="1"/>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5824151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Fin Curso">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6B33DBB4-46D0-D43A-B09B-9D259E388E18}"/>
              </a:ext>
            </a:extLst>
          </p:cNvPr>
          <p:cNvSpPr txBox="1"/>
          <p:nvPr userDrawn="1"/>
        </p:nvSpPr>
        <p:spPr>
          <a:xfrm>
            <a:off x="1732156" y="3728564"/>
            <a:ext cx="2631688" cy="523220"/>
          </a:xfrm>
          <a:prstGeom prst="rect">
            <a:avLst/>
          </a:prstGeom>
          <a:noFill/>
        </p:spPr>
        <p:txBody>
          <a:bodyPr wrap="square" rtlCol="0" anchor="ctr">
            <a:spAutoFit/>
          </a:bodyPr>
          <a:lstStyle/>
          <a:p>
            <a:pPr algn="ctr"/>
            <a:r>
              <a:rPr lang="es-MX" sz="2800" dirty="0">
                <a:solidFill>
                  <a:srgbClr val="006699"/>
                </a:solidFill>
              </a:rPr>
              <a:t>www.oacs.mx</a:t>
            </a:r>
          </a:p>
        </p:txBody>
      </p:sp>
      <p:sp>
        <p:nvSpPr>
          <p:cNvPr id="7" name="Rectangle 16">
            <a:extLst>
              <a:ext uri="{FF2B5EF4-FFF2-40B4-BE49-F238E27FC236}">
                <a16:creationId xmlns:a16="http://schemas.microsoft.com/office/drawing/2014/main" id="{132182AD-C9B1-CFAF-774C-07F6319E79E0}"/>
              </a:ext>
            </a:extLst>
          </p:cNvPr>
          <p:cNvSpPr>
            <a:spLocks noChangeArrowheads="1"/>
          </p:cNvSpPr>
          <p:nvPr userDrawn="1"/>
        </p:nvSpPr>
        <p:spPr bwMode="auto">
          <a:xfrm>
            <a:off x="0" y="5643196"/>
            <a:ext cx="12192000" cy="563720"/>
          </a:xfrm>
          <a:prstGeom prst="rect">
            <a:avLst/>
          </a:prstGeom>
          <a:solidFill>
            <a:schemeClr val="accent1"/>
          </a:solidFill>
          <a:ln>
            <a:noFill/>
            <a:headEnd/>
            <a:tailEnd/>
          </a:ln>
        </p:spPr>
        <p:style>
          <a:lnRef idx="1">
            <a:schemeClr val="accent1"/>
          </a:lnRef>
          <a:fillRef idx="2">
            <a:schemeClr val="accent1"/>
          </a:fillRef>
          <a:effectRef idx="1">
            <a:schemeClr val="accent1"/>
          </a:effectRef>
          <a:fontRef idx="minor">
            <a:schemeClr val="dk1"/>
          </a:fontRef>
        </p:style>
        <p:txBody>
          <a:bodyPr wrap="none" anchor="ctr"/>
          <a:lstStyle/>
          <a:p>
            <a:pPr>
              <a:defRPr/>
            </a:pPr>
            <a:endParaRPr lang="es-MX"/>
          </a:p>
        </p:txBody>
      </p:sp>
      <p:sp>
        <p:nvSpPr>
          <p:cNvPr id="8" name="Text Box 17">
            <a:extLst>
              <a:ext uri="{FF2B5EF4-FFF2-40B4-BE49-F238E27FC236}">
                <a16:creationId xmlns:a16="http://schemas.microsoft.com/office/drawing/2014/main" id="{18EC04B4-00DC-539F-2A5E-D0CB7B7661BB}"/>
              </a:ext>
            </a:extLst>
          </p:cNvPr>
          <p:cNvSpPr txBox="1">
            <a:spLocks noChangeArrowheads="1"/>
          </p:cNvSpPr>
          <p:nvPr userDrawn="1"/>
        </p:nvSpPr>
        <p:spPr bwMode="auto">
          <a:xfrm>
            <a:off x="1020843" y="5725001"/>
            <a:ext cx="4054315" cy="400110"/>
          </a:xfrm>
          <a:prstGeom prst="rect">
            <a:avLst/>
          </a:prstGeom>
          <a:noFill/>
          <a:ln w="9525">
            <a:noFill/>
            <a:miter lim="800000"/>
            <a:headEnd/>
            <a:tailEnd/>
          </a:ln>
        </p:spPr>
        <p:txBody>
          <a:bodyPr wrap="none">
            <a:spAutoFit/>
          </a:bodyPr>
          <a:lstStyle/>
          <a:p>
            <a:pPr>
              <a:defRPr/>
            </a:pPr>
            <a:r>
              <a:rPr lang="es-MX" sz="2000" dirty="0">
                <a:ln w="0"/>
                <a:solidFill>
                  <a:schemeClr val="bg1"/>
                </a:solidFill>
                <a:effectLst>
                  <a:outerShdw blurRad="38100" dist="19050" dir="2700000" algn="tl" rotWithShape="0">
                    <a:schemeClr val="dk1">
                      <a:alpha val="40000"/>
                    </a:schemeClr>
                  </a:outerShdw>
                </a:effectLst>
                <a:latin typeface="Arial" charset="0"/>
              </a:rPr>
              <a:t>Advancing Global Supply Chain ®</a:t>
            </a:r>
          </a:p>
        </p:txBody>
      </p:sp>
      <p:sp>
        <p:nvSpPr>
          <p:cNvPr id="12" name="CuadroTexto 11">
            <a:extLst>
              <a:ext uri="{FF2B5EF4-FFF2-40B4-BE49-F238E27FC236}">
                <a16:creationId xmlns:a16="http://schemas.microsoft.com/office/drawing/2014/main" id="{870017AB-6A72-F308-D46D-6A4D77B575B9}"/>
              </a:ext>
            </a:extLst>
          </p:cNvPr>
          <p:cNvSpPr txBox="1"/>
          <p:nvPr userDrawn="1"/>
        </p:nvSpPr>
        <p:spPr>
          <a:xfrm>
            <a:off x="8430322" y="3697787"/>
            <a:ext cx="2706190" cy="1415772"/>
          </a:xfrm>
          <a:prstGeom prst="rect">
            <a:avLst/>
          </a:prstGeom>
          <a:noFill/>
        </p:spPr>
        <p:txBody>
          <a:bodyPr wrap="none" rtlCol="0">
            <a:spAutoFit/>
          </a:bodyPr>
          <a:lstStyle/>
          <a:p>
            <a:r>
              <a:rPr lang="es-MX" sz="3200" dirty="0">
                <a:solidFill>
                  <a:schemeClr val="tx1">
                    <a:lumMod val="60000"/>
                    <a:lumOff val="40000"/>
                  </a:schemeClr>
                </a:solidFill>
              </a:rPr>
              <a:t>¡</a:t>
            </a:r>
            <a:r>
              <a:rPr lang="es-MX" sz="5400" dirty="0">
                <a:solidFill>
                  <a:schemeClr val="tx1">
                    <a:lumMod val="60000"/>
                    <a:lumOff val="40000"/>
                  </a:schemeClr>
                </a:solidFill>
              </a:rPr>
              <a:t>Gracias</a:t>
            </a:r>
          </a:p>
          <a:p>
            <a:r>
              <a:rPr lang="es-MX" sz="3200" dirty="0">
                <a:solidFill>
                  <a:schemeClr val="tx1">
                    <a:lumMod val="60000"/>
                    <a:lumOff val="40000"/>
                  </a:schemeClr>
                </a:solidFill>
              </a:rPr>
              <a:t>por participar!</a:t>
            </a:r>
          </a:p>
        </p:txBody>
      </p:sp>
      <p:pic>
        <p:nvPicPr>
          <p:cNvPr id="3" name="Imagen 2" descr="Imagen que contiene Logotipo&#10;&#10;Descripción generada automáticamente">
            <a:extLst>
              <a:ext uri="{FF2B5EF4-FFF2-40B4-BE49-F238E27FC236}">
                <a16:creationId xmlns:a16="http://schemas.microsoft.com/office/drawing/2014/main" id="{C5CBD63C-B81F-0989-9365-F3C1AE75FFC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8000" y="2337152"/>
            <a:ext cx="3600000" cy="948751"/>
          </a:xfrm>
          <a:prstGeom prst="rect">
            <a:avLst/>
          </a:prstGeom>
        </p:spPr>
      </p:pic>
    </p:spTree>
    <p:extLst>
      <p:ext uri="{BB962C8B-B14F-4D97-AF65-F5344CB8AC3E}">
        <p14:creationId xmlns:p14="http://schemas.microsoft.com/office/powerpoint/2010/main" val="2590952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500"/>
                                        <p:tgtEl>
                                          <p:spTgt spid="6"/>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par>
                                <p:cTn id="12" presetID="26" presetClass="emph" presetSubtype="0" fill="hold" grpId="1" nodeType="withEffect">
                                  <p:stCondLst>
                                    <p:cond delay="1000"/>
                                  </p:stCondLst>
                                  <p:childTnLst>
                                    <p:animEffect transition="out" filter="fade">
                                      <p:cBhvr>
                                        <p:cTn id="13" dur="1000" tmFilter="0, 0; .2, .5; .8, .5; 1, 0"/>
                                        <p:tgtEl>
                                          <p:spTgt spid="6"/>
                                        </p:tgtEl>
                                      </p:cBhvr>
                                    </p:animEffect>
                                    <p:animScale>
                                      <p:cBhvr>
                                        <p:cTn id="14" dur="50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12"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dice-Conteni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E4DE31-494C-E7B3-71A1-B90DCD7C27DF}"/>
              </a:ext>
            </a:extLst>
          </p:cNvPr>
          <p:cNvSpPr>
            <a:spLocks noGrp="1"/>
          </p:cNvSpPr>
          <p:nvPr>
            <p:ph type="title" hasCustomPrompt="1"/>
          </p:nvPr>
        </p:nvSpPr>
        <p:spPr>
          <a:xfrm>
            <a:off x="1784732" y="365125"/>
            <a:ext cx="9569068" cy="540000"/>
          </a:xfrm>
        </p:spPr>
        <p:txBody>
          <a:bodyPr>
            <a:noAutofit/>
          </a:bodyPr>
          <a:lstStyle>
            <a:lvl1pPr>
              <a:defRPr sz="2400" b="0">
                <a:solidFill>
                  <a:schemeClr val="accent1"/>
                </a:solidFill>
              </a:defRPr>
            </a:lvl1pPr>
          </a:lstStyle>
          <a:p>
            <a:r>
              <a:rPr lang="es-ES" dirty="0"/>
              <a:t>Índice Haga clic para modificar el estilo</a:t>
            </a:r>
            <a:endParaRPr lang="es-MX" dirty="0"/>
          </a:p>
        </p:txBody>
      </p:sp>
      <p:sp>
        <p:nvSpPr>
          <p:cNvPr id="3" name="Marcador de pie de página 2">
            <a:extLst>
              <a:ext uri="{FF2B5EF4-FFF2-40B4-BE49-F238E27FC236}">
                <a16:creationId xmlns:a16="http://schemas.microsoft.com/office/drawing/2014/main" id="{169215EF-2EA2-2283-DFE7-D8A2FB1E7BBD}"/>
              </a:ext>
            </a:extLst>
          </p:cNvPr>
          <p:cNvSpPr>
            <a:spLocks noGrp="1"/>
          </p:cNvSpPr>
          <p:nvPr>
            <p:ph type="ftr" sz="quarter" idx="10"/>
          </p:nvPr>
        </p:nvSpPr>
        <p:spPr/>
        <p:txBody>
          <a:bodyPr/>
          <a:lstStyle/>
          <a:p>
            <a:r>
              <a:rPr lang="es-MX"/>
              <a:t>Postponement</a:t>
            </a:r>
            <a:endParaRPr lang="es-MX" dirty="0"/>
          </a:p>
        </p:txBody>
      </p:sp>
      <p:sp>
        <p:nvSpPr>
          <p:cNvPr id="4" name="Marcador de número de diapositiva 3">
            <a:extLst>
              <a:ext uri="{FF2B5EF4-FFF2-40B4-BE49-F238E27FC236}">
                <a16:creationId xmlns:a16="http://schemas.microsoft.com/office/drawing/2014/main" id="{5B84B1E9-0A9E-7BC9-7AC9-283C3BE737B4}"/>
              </a:ext>
            </a:extLst>
          </p:cNvPr>
          <p:cNvSpPr>
            <a:spLocks noGrp="1"/>
          </p:cNvSpPr>
          <p:nvPr>
            <p:ph type="sldNum" sz="quarter" idx="11"/>
          </p:nvPr>
        </p:nvSpPr>
        <p:spPr/>
        <p:txBody>
          <a:bodyPr/>
          <a:lstStyle/>
          <a:p>
            <a:fld id="{4252571F-A6C3-4D2F-9088-D287B168DCB5}" type="slidenum">
              <a:rPr lang="es-MX" smtClean="0"/>
              <a:pPr/>
              <a:t>‹#›</a:t>
            </a:fld>
            <a:endParaRPr lang="es-MX" dirty="0"/>
          </a:p>
        </p:txBody>
      </p:sp>
      <p:sp>
        <p:nvSpPr>
          <p:cNvPr id="6" name="Marcador de texto 5">
            <a:extLst>
              <a:ext uri="{FF2B5EF4-FFF2-40B4-BE49-F238E27FC236}">
                <a16:creationId xmlns:a16="http://schemas.microsoft.com/office/drawing/2014/main" id="{D7C82DF0-77A7-B3A9-69CA-49B30A438C45}"/>
              </a:ext>
            </a:extLst>
          </p:cNvPr>
          <p:cNvSpPr>
            <a:spLocks noGrp="1"/>
          </p:cNvSpPr>
          <p:nvPr>
            <p:ph type="body" sz="quarter" idx="12"/>
          </p:nvPr>
        </p:nvSpPr>
        <p:spPr>
          <a:xfrm>
            <a:off x="1784732" y="1277957"/>
            <a:ext cx="9569068" cy="4860000"/>
          </a:xfrm>
        </p:spPr>
        <p:txBody>
          <a:bodyPr>
            <a:normAutofit/>
          </a:bodyPr>
          <a:lstStyle>
            <a:lvl1pPr marL="0" indent="0">
              <a:lnSpc>
                <a:spcPct val="150000"/>
              </a:lnSpc>
              <a:spcBef>
                <a:spcPts val="0"/>
              </a:spcBef>
              <a:buNone/>
              <a:defRPr sz="2000">
                <a:solidFill>
                  <a:schemeClr val="tx1"/>
                </a:solidFill>
              </a:defRPr>
            </a:lvl1pPr>
            <a:lvl2pPr marL="539750" indent="-342900">
              <a:lnSpc>
                <a:spcPct val="150000"/>
              </a:lnSpc>
              <a:spcBef>
                <a:spcPts val="0"/>
              </a:spcBef>
              <a:buClr>
                <a:srgbClr val="E54D17"/>
              </a:buClr>
              <a:buSzPct val="120000"/>
              <a:buFont typeface="Arial" panose="020B0604020202020204" pitchFamily="34" charset="0"/>
              <a:buChar char="►"/>
              <a:defRPr sz="2000" b="1">
                <a:solidFill>
                  <a:schemeClr val="tx1"/>
                </a:solidFill>
              </a:defRPr>
            </a:lvl2pPr>
            <a:lvl3pPr marL="914400" indent="0">
              <a:buNone/>
              <a:defRPr sz="2200"/>
            </a:lvl3pPr>
            <a:lvl4pPr marL="1371600" indent="0">
              <a:buNone/>
              <a:defRPr sz="2200"/>
            </a:lvl4pPr>
            <a:lvl5pPr marL="1828800" indent="0">
              <a:buNone/>
              <a:defRPr sz="2200"/>
            </a:lvl5pPr>
          </a:lstStyle>
          <a:p>
            <a:pPr lvl="0"/>
            <a:r>
              <a:rPr lang="es-ES" dirty="0"/>
              <a:t>Haga clic para modificar los estilos de texto del patrón</a:t>
            </a:r>
          </a:p>
          <a:p>
            <a:pPr marL="800100" marR="0" lvl="1" indent="-342900" algn="l" defTabSz="914400" rtl="0" eaLnBrk="1" fontAlgn="auto" latinLnBrk="0" hangingPunct="1">
              <a:lnSpc>
                <a:spcPct val="90000"/>
              </a:lnSpc>
              <a:spcBef>
                <a:spcPts val="1000"/>
              </a:spcBef>
              <a:spcAft>
                <a:spcPts val="0"/>
              </a:spcAft>
              <a:buClrTx/>
              <a:buSzTx/>
              <a:tabLst/>
              <a:defRPr/>
            </a:pPr>
            <a:r>
              <a:rPr lang="es-ES" dirty="0"/>
              <a:t>Haga clic para modificar los estilos de texto del patrón</a:t>
            </a:r>
          </a:p>
        </p:txBody>
      </p:sp>
      <p:pic>
        <p:nvPicPr>
          <p:cNvPr id="10" name="Gráfico 9" descr="Portapapeles comprobado contorno">
            <a:extLst>
              <a:ext uri="{FF2B5EF4-FFF2-40B4-BE49-F238E27FC236}">
                <a16:creationId xmlns:a16="http://schemas.microsoft.com/office/drawing/2014/main" id="{E4614B6E-14CE-7A85-21D1-3C915AF3295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7310" y="171633"/>
            <a:ext cx="914400" cy="914400"/>
          </a:xfrm>
          <a:prstGeom prst="rect">
            <a:avLst/>
          </a:prstGeom>
        </p:spPr>
      </p:pic>
    </p:spTree>
    <p:extLst>
      <p:ext uri="{BB962C8B-B14F-4D97-AF65-F5344CB8AC3E}">
        <p14:creationId xmlns:p14="http://schemas.microsoft.com/office/powerpoint/2010/main" val="4189099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Encabezado de sección">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0199A47B-61D5-9EB0-02C7-677BF8F3CD7D}"/>
              </a:ext>
            </a:extLst>
          </p:cNvPr>
          <p:cNvSpPr/>
          <p:nvPr userDrawn="1"/>
        </p:nvSpPr>
        <p:spPr>
          <a:xfrm>
            <a:off x="0" y="4131808"/>
            <a:ext cx="12192000" cy="720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Rectángulo 12">
            <a:extLst>
              <a:ext uri="{FF2B5EF4-FFF2-40B4-BE49-F238E27FC236}">
                <a16:creationId xmlns:a16="http://schemas.microsoft.com/office/drawing/2014/main" id="{645EABDD-C44B-11E7-EE8B-1D84718CF179}"/>
              </a:ext>
            </a:extLst>
          </p:cNvPr>
          <p:cNvSpPr/>
          <p:nvPr userDrawn="1"/>
        </p:nvSpPr>
        <p:spPr>
          <a:xfrm>
            <a:off x="-3" y="-1"/>
            <a:ext cx="12192000" cy="41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bg1"/>
              </a:solidFill>
            </a:endParaRPr>
          </a:p>
        </p:txBody>
      </p:sp>
      <p:sp>
        <p:nvSpPr>
          <p:cNvPr id="2" name="Título 1">
            <a:extLst>
              <a:ext uri="{FF2B5EF4-FFF2-40B4-BE49-F238E27FC236}">
                <a16:creationId xmlns:a16="http://schemas.microsoft.com/office/drawing/2014/main" id="{CFF18135-8907-C22D-622C-36158FC48408}"/>
              </a:ext>
            </a:extLst>
          </p:cNvPr>
          <p:cNvSpPr>
            <a:spLocks noGrp="1"/>
          </p:cNvSpPr>
          <p:nvPr>
            <p:ph type="title"/>
          </p:nvPr>
        </p:nvSpPr>
        <p:spPr>
          <a:xfrm>
            <a:off x="831849" y="1718986"/>
            <a:ext cx="6480000" cy="2160000"/>
          </a:xfrm>
        </p:spPr>
        <p:txBody>
          <a:bodyPr anchor="t">
            <a:normAutofit/>
          </a:bodyPr>
          <a:lstStyle>
            <a:lvl1pPr algn="l">
              <a:defRPr sz="3600">
                <a:solidFill>
                  <a:schemeClr val="accent1"/>
                </a:solidFill>
              </a:defRPr>
            </a:lvl1pPr>
          </a:lstStyle>
          <a:p>
            <a:r>
              <a:rPr lang="es-ES" dirty="0"/>
              <a:t>Haga clic para modificar el estilo de título del patrón</a:t>
            </a:r>
            <a:endParaRPr lang="es-MX" dirty="0"/>
          </a:p>
        </p:txBody>
      </p:sp>
      <p:sp>
        <p:nvSpPr>
          <p:cNvPr id="3" name="Marcador de texto 2">
            <a:extLst>
              <a:ext uri="{FF2B5EF4-FFF2-40B4-BE49-F238E27FC236}">
                <a16:creationId xmlns:a16="http://schemas.microsoft.com/office/drawing/2014/main" id="{90944572-9166-08E6-797F-E74470AFDDA5}"/>
              </a:ext>
            </a:extLst>
          </p:cNvPr>
          <p:cNvSpPr>
            <a:spLocks noGrp="1"/>
          </p:cNvSpPr>
          <p:nvPr>
            <p:ph type="body" idx="1"/>
          </p:nvPr>
        </p:nvSpPr>
        <p:spPr>
          <a:xfrm>
            <a:off x="831850" y="4131808"/>
            <a:ext cx="10440000" cy="720000"/>
          </a:xfrm>
        </p:spPr>
        <p:txBody>
          <a:bodyPr anchor="ctr"/>
          <a:lstStyle>
            <a:lvl1pPr marL="0" indent="0" algn="l">
              <a:buNone/>
              <a:defRPr sz="2400">
                <a:solidFill>
                  <a:schemeClr val="accent4">
                    <a:lumMod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Haga clic para modificar los estilos de texto del patrón</a:t>
            </a:r>
          </a:p>
        </p:txBody>
      </p:sp>
      <p:sp>
        <p:nvSpPr>
          <p:cNvPr id="4" name="CuadroTexto 3">
            <a:extLst>
              <a:ext uri="{FF2B5EF4-FFF2-40B4-BE49-F238E27FC236}">
                <a16:creationId xmlns:a16="http://schemas.microsoft.com/office/drawing/2014/main" id="{C1418B06-E5B4-390E-39DE-8C4A47D649E2}"/>
              </a:ext>
            </a:extLst>
          </p:cNvPr>
          <p:cNvSpPr txBox="1"/>
          <p:nvPr userDrawn="1"/>
        </p:nvSpPr>
        <p:spPr>
          <a:xfrm>
            <a:off x="831848" y="1241757"/>
            <a:ext cx="1620000" cy="461665"/>
          </a:xfrm>
          <a:prstGeom prst="rect">
            <a:avLst/>
          </a:prstGeom>
          <a:noFill/>
        </p:spPr>
        <p:txBody>
          <a:bodyPr wrap="square" rtlCol="0">
            <a:spAutoFit/>
          </a:bodyPr>
          <a:lstStyle/>
          <a:p>
            <a:r>
              <a:rPr lang="es-MX" sz="2400" dirty="0">
                <a:solidFill>
                  <a:srgbClr val="E54D17"/>
                </a:solidFill>
                <a:latin typeface="Arial" panose="020B0604020202020204" pitchFamily="34" charset="0"/>
                <a:cs typeface="Arial" panose="020B0604020202020204" pitchFamily="34" charset="0"/>
              </a:rPr>
              <a:t>Sesión</a:t>
            </a:r>
          </a:p>
        </p:txBody>
      </p:sp>
      <p:pic>
        <p:nvPicPr>
          <p:cNvPr id="5" name="Imagen 4" descr="Imagen que contiene Logotipo&#10;&#10;Descripción generada automáticamente">
            <a:extLst>
              <a:ext uri="{FF2B5EF4-FFF2-40B4-BE49-F238E27FC236}">
                <a16:creationId xmlns:a16="http://schemas.microsoft.com/office/drawing/2014/main" id="{6309C95F-B6CB-08B5-EC40-D35399B8FA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84957" y="5472084"/>
            <a:ext cx="2926086" cy="771146"/>
          </a:xfrm>
          <a:prstGeom prst="rect">
            <a:avLst/>
          </a:prstGeom>
        </p:spPr>
      </p:pic>
    </p:spTree>
    <p:extLst>
      <p:ext uri="{BB962C8B-B14F-4D97-AF65-F5344CB8AC3E}">
        <p14:creationId xmlns:p14="http://schemas.microsoft.com/office/powerpoint/2010/main" val="558836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bjetivos-Sesio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9609A6-8212-8D0F-B559-8365F553DCCF}"/>
              </a:ext>
            </a:extLst>
          </p:cNvPr>
          <p:cNvSpPr>
            <a:spLocks noGrp="1"/>
          </p:cNvSpPr>
          <p:nvPr>
            <p:ph type="title"/>
          </p:nvPr>
        </p:nvSpPr>
        <p:spPr>
          <a:xfrm>
            <a:off x="838200" y="969264"/>
            <a:ext cx="9360000" cy="721424"/>
          </a:xfrm>
        </p:spPr>
        <p:txBody>
          <a:bodyPr>
            <a:normAutofit/>
          </a:bodyPr>
          <a:lstStyle>
            <a:lvl1pPr>
              <a:defRPr sz="2400" b="1"/>
            </a:lvl1pPr>
          </a:lstStyle>
          <a:p>
            <a:r>
              <a:rPr lang="es-ES" dirty="0"/>
              <a:t>Haga clic para modificar el estilo de título del patrón</a:t>
            </a:r>
            <a:endParaRPr lang="es-MX" dirty="0"/>
          </a:p>
        </p:txBody>
      </p:sp>
      <p:sp>
        <p:nvSpPr>
          <p:cNvPr id="3" name="Marcador de pie de página 2">
            <a:extLst>
              <a:ext uri="{FF2B5EF4-FFF2-40B4-BE49-F238E27FC236}">
                <a16:creationId xmlns:a16="http://schemas.microsoft.com/office/drawing/2014/main" id="{A893D80D-B794-054F-7AC1-84ECA4EEBF39}"/>
              </a:ext>
            </a:extLst>
          </p:cNvPr>
          <p:cNvSpPr>
            <a:spLocks noGrp="1"/>
          </p:cNvSpPr>
          <p:nvPr>
            <p:ph type="ftr" sz="quarter" idx="10"/>
          </p:nvPr>
        </p:nvSpPr>
        <p:spPr/>
        <p:txBody>
          <a:bodyPr/>
          <a:lstStyle/>
          <a:p>
            <a:r>
              <a:rPr lang="es-MX"/>
              <a:t>Postponement</a:t>
            </a:r>
            <a:endParaRPr lang="es-MX" dirty="0"/>
          </a:p>
        </p:txBody>
      </p:sp>
      <p:sp>
        <p:nvSpPr>
          <p:cNvPr id="4" name="Marcador de número de diapositiva 3">
            <a:extLst>
              <a:ext uri="{FF2B5EF4-FFF2-40B4-BE49-F238E27FC236}">
                <a16:creationId xmlns:a16="http://schemas.microsoft.com/office/drawing/2014/main" id="{3468EB99-FA2B-D833-8919-E4E9A6BB0405}"/>
              </a:ext>
            </a:extLst>
          </p:cNvPr>
          <p:cNvSpPr>
            <a:spLocks noGrp="1"/>
          </p:cNvSpPr>
          <p:nvPr>
            <p:ph type="sldNum" sz="quarter" idx="11"/>
          </p:nvPr>
        </p:nvSpPr>
        <p:spPr/>
        <p:txBody>
          <a:bodyPr/>
          <a:lstStyle/>
          <a:p>
            <a:fld id="{4252571F-A6C3-4D2F-9088-D287B168DCB5}" type="slidenum">
              <a:rPr lang="es-MX" smtClean="0"/>
              <a:pPr/>
              <a:t>‹#›</a:t>
            </a:fld>
            <a:endParaRPr lang="es-MX" dirty="0"/>
          </a:p>
        </p:txBody>
      </p:sp>
      <p:sp>
        <p:nvSpPr>
          <p:cNvPr id="7" name="Marcador de texto 6">
            <a:extLst>
              <a:ext uri="{FF2B5EF4-FFF2-40B4-BE49-F238E27FC236}">
                <a16:creationId xmlns:a16="http://schemas.microsoft.com/office/drawing/2014/main" id="{D74A2501-5D49-C016-DD89-295AD3E98FF1}"/>
              </a:ext>
            </a:extLst>
          </p:cNvPr>
          <p:cNvSpPr>
            <a:spLocks noGrp="1"/>
          </p:cNvSpPr>
          <p:nvPr>
            <p:ph type="body" sz="quarter" idx="12"/>
          </p:nvPr>
        </p:nvSpPr>
        <p:spPr>
          <a:xfrm>
            <a:off x="838200" y="1825623"/>
            <a:ext cx="10515600" cy="4352799"/>
          </a:xfrm>
        </p:spPr>
        <p:txBody>
          <a:bodyPr>
            <a:normAutofit/>
          </a:bodyPr>
          <a:lstStyle>
            <a:lvl1pPr marL="514350" indent="-514350">
              <a:buFont typeface="+mj-lt"/>
              <a:buAutoNum type="arabicPeriod"/>
              <a:defRPr sz="2400"/>
            </a:lvl1pPr>
          </a:lstStyle>
          <a:p>
            <a:pPr lvl="0"/>
            <a:r>
              <a:rPr lang="es-ES" dirty="0"/>
              <a:t>Haga clic para modificar los estilos de texto del patrón</a:t>
            </a:r>
          </a:p>
        </p:txBody>
      </p:sp>
      <p:sp>
        <p:nvSpPr>
          <p:cNvPr id="13" name="Marcador de texto 12">
            <a:extLst>
              <a:ext uri="{FF2B5EF4-FFF2-40B4-BE49-F238E27FC236}">
                <a16:creationId xmlns:a16="http://schemas.microsoft.com/office/drawing/2014/main" id="{8A42C991-129D-5BDC-92BA-AF064855619A}"/>
              </a:ext>
            </a:extLst>
          </p:cNvPr>
          <p:cNvSpPr>
            <a:spLocks noGrp="1"/>
          </p:cNvSpPr>
          <p:nvPr>
            <p:ph type="body" sz="quarter" idx="13"/>
          </p:nvPr>
        </p:nvSpPr>
        <p:spPr>
          <a:xfrm>
            <a:off x="838166" y="360363"/>
            <a:ext cx="9360000" cy="540000"/>
          </a:xfrm>
        </p:spPr>
        <p:txBody>
          <a:bodyPr anchor="ctr">
            <a:normAutofit/>
          </a:bodyPr>
          <a:lstStyle>
            <a:lvl1pPr marL="0" indent="0">
              <a:buNone/>
              <a:defRPr sz="2000">
                <a:solidFill>
                  <a:schemeClr val="accent6">
                    <a:lumMod val="75000"/>
                  </a:schemeClr>
                </a:solidFill>
              </a:defRPr>
            </a:lvl1pPr>
            <a:lvl5pPr marL="1828800" indent="0">
              <a:buFont typeface="Arial" panose="020B0604020202020204" pitchFamily="34" charset="0"/>
              <a:buNone/>
              <a:defRPr/>
            </a:lvl5pPr>
          </a:lstStyle>
          <a:p>
            <a:pPr lvl="0"/>
            <a:endParaRPr lang="es-MX" dirty="0"/>
          </a:p>
        </p:txBody>
      </p:sp>
      <p:pic>
        <p:nvPicPr>
          <p:cNvPr id="6" name="Imagen 5" descr="Imagen que contiene valla&#10;&#10;Descripción generada con confianza alta">
            <a:extLst>
              <a:ext uri="{FF2B5EF4-FFF2-40B4-BE49-F238E27FC236}">
                <a16:creationId xmlns:a16="http://schemas.microsoft.com/office/drawing/2014/main" id="{0C3FBD88-6A6E-377F-4278-ED1337C89CE3}"/>
              </a:ext>
            </a:extLst>
          </p:cNvPr>
          <p:cNvPicPr>
            <a:picLocks noChangeAspect="1"/>
          </p:cNvPicPr>
          <p:nvPr userDrawn="1"/>
        </p:nvPicPr>
        <p:blipFill>
          <a:blip r:embed="rId2" cstate="email">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0563425" y="726241"/>
            <a:ext cx="1053000" cy="936000"/>
          </a:xfrm>
          <a:prstGeom prst="rect">
            <a:avLst/>
          </a:prstGeom>
        </p:spPr>
      </p:pic>
    </p:spTree>
    <p:extLst>
      <p:ext uri="{BB962C8B-B14F-4D97-AF65-F5344CB8AC3E}">
        <p14:creationId xmlns:p14="http://schemas.microsoft.com/office/powerpoint/2010/main" val="2447752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ítulo y text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EDBD64-FD84-8C25-3A50-358F28E49F9E}"/>
              </a:ext>
            </a:extLst>
          </p:cNvPr>
          <p:cNvSpPr>
            <a:spLocks noGrp="1"/>
          </p:cNvSpPr>
          <p:nvPr>
            <p:ph type="title"/>
          </p:nvPr>
        </p:nvSpPr>
        <p:spPr/>
        <p:txBody>
          <a:bodyPr/>
          <a:lstStyle>
            <a:lvl1pPr>
              <a:defRPr>
                <a:solidFill>
                  <a:schemeClr val="accent1"/>
                </a:solidFill>
              </a:defRPr>
            </a:lvl1pPr>
          </a:lstStyle>
          <a:p>
            <a:r>
              <a:rPr lang="es-ES"/>
              <a:t>Haga clic para modificar el estilo de título del patrón</a:t>
            </a:r>
            <a:endParaRPr lang="es-MX"/>
          </a:p>
        </p:txBody>
      </p:sp>
      <p:sp>
        <p:nvSpPr>
          <p:cNvPr id="5" name="Marcador de pie de página 4">
            <a:extLst>
              <a:ext uri="{FF2B5EF4-FFF2-40B4-BE49-F238E27FC236}">
                <a16:creationId xmlns:a16="http://schemas.microsoft.com/office/drawing/2014/main" id="{F5F3ED52-6376-1727-3829-55F142371EDD}"/>
              </a:ext>
            </a:extLst>
          </p:cNvPr>
          <p:cNvSpPr>
            <a:spLocks noGrp="1"/>
          </p:cNvSpPr>
          <p:nvPr>
            <p:ph type="ftr" sz="quarter" idx="11"/>
          </p:nvPr>
        </p:nvSpPr>
        <p:spPr/>
        <p:txBody>
          <a:bodyPr/>
          <a:lstStyle/>
          <a:p>
            <a:r>
              <a:rPr lang="es-MX"/>
              <a:t>Postponement</a:t>
            </a:r>
          </a:p>
        </p:txBody>
      </p:sp>
      <p:sp>
        <p:nvSpPr>
          <p:cNvPr id="6" name="Marcador de número de diapositiva 5">
            <a:extLst>
              <a:ext uri="{FF2B5EF4-FFF2-40B4-BE49-F238E27FC236}">
                <a16:creationId xmlns:a16="http://schemas.microsoft.com/office/drawing/2014/main" id="{6A251E75-47AF-CAA7-55BF-B28DCAA898E9}"/>
              </a:ext>
            </a:extLst>
          </p:cNvPr>
          <p:cNvSpPr>
            <a:spLocks noGrp="1"/>
          </p:cNvSpPr>
          <p:nvPr>
            <p:ph type="sldNum" sz="quarter" idx="12"/>
          </p:nvPr>
        </p:nvSpPr>
        <p:spPr/>
        <p:txBody>
          <a:bodyPr/>
          <a:lstStyle/>
          <a:p>
            <a:fld id="{4252571F-A6C3-4D2F-9088-D287B168DCB5}" type="slidenum">
              <a:rPr lang="es-MX" smtClean="0"/>
              <a:t>‹#›</a:t>
            </a:fld>
            <a:endParaRPr lang="es-MX"/>
          </a:p>
        </p:txBody>
      </p:sp>
      <p:sp>
        <p:nvSpPr>
          <p:cNvPr id="8" name="Marcador de texto 6">
            <a:extLst>
              <a:ext uri="{FF2B5EF4-FFF2-40B4-BE49-F238E27FC236}">
                <a16:creationId xmlns:a16="http://schemas.microsoft.com/office/drawing/2014/main" id="{BC0D937E-4576-FDAB-F082-43B2ACE88E4D}"/>
              </a:ext>
            </a:extLst>
          </p:cNvPr>
          <p:cNvSpPr>
            <a:spLocks noGrp="1"/>
          </p:cNvSpPr>
          <p:nvPr>
            <p:ph type="body" sz="quarter" idx="13"/>
          </p:nvPr>
        </p:nvSpPr>
        <p:spPr>
          <a:xfrm>
            <a:off x="838200" y="1825625"/>
            <a:ext cx="10515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MX" dirty="0"/>
          </a:p>
        </p:txBody>
      </p:sp>
    </p:spTree>
    <p:extLst>
      <p:ext uri="{BB962C8B-B14F-4D97-AF65-F5344CB8AC3E}">
        <p14:creationId xmlns:p14="http://schemas.microsoft.com/office/powerpoint/2010/main" val="999174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o-mini image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4A6F64-2FC3-4A36-2E73-320AD6C1C166}"/>
              </a:ext>
            </a:extLst>
          </p:cNvPr>
          <p:cNvSpPr>
            <a:spLocks noGrp="1"/>
          </p:cNvSpPr>
          <p:nvPr>
            <p:ph type="title"/>
          </p:nvPr>
        </p:nvSpPr>
        <p:spPr/>
        <p:txBody>
          <a:bodyPr/>
          <a:lstStyle>
            <a:lvl1pPr>
              <a:defRPr>
                <a:solidFill>
                  <a:schemeClr val="accent1"/>
                </a:solidFill>
              </a:defRPr>
            </a:lvl1pPr>
          </a:lstStyle>
          <a:p>
            <a:r>
              <a:rPr lang="es-ES"/>
              <a:t>Haga clic para modificar el estilo de título del patrón</a:t>
            </a:r>
            <a:endParaRPr lang="es-MX"/>
          </a:p>
        </p:txBody>
      </p:sp>
      <p:sp>
        <p:nvSpPr>
          <p:cNvPr id="3" name="Marcador de pie de página 2">
            <a:extLst>
              <a:ext uri="{FF2B5EF4-FFF2-40B4-BE49-F238E27FC236}">
                <a16:creationId xmlns:a16="http://schemas.microsoft.com/office/drawing/2014/main" id="{9DB2D69F-8F0E-543F-B1BD-66983B667441}"/>
              </a:ext>
            </a:extLst>
          </p:cNvPr>
          <p:cNvSpPr>
            <a:spLocks noGrp="1"/>
          </p:cNvSpPr>
          <p:nvPr>
            <p:ph type="ftr" sz="quarter" idx="10"/>
          </p:nvPr>
        </p:nvSpPr>
        <p:spPr/>
        <p:txBody>
          <a:bodyPr/>
          <a:lstStyle/>
          <a:p>
            <a:r>
              <a:rPr lang="es-MX"/>
              <a:t>Postponement</a:t>
            </a:r>
            <a:endParaRPr lang="es-MX" dirty="0"/>
          </a:p>
        </p:txBody>
      </p:sp>
      <p:sp>
        <p:nvSpPr>
          <p:cNvPr id="4" name="Marcador de número de diapositiva 3">
            <a:extLst>
              <a:ext uri="{FF2B5EF4-FFF2-40B4-BE49-F238E27FC236}">
                <a16:creationId xmlns:a16="http://schemas.microsoft.com/office/drawing/2014/main" id="{FD5196C1-F8B4-A760-C506-C5DB0C3EFEE6}"/>
              </a:ext>
            </a:extLst>
          </p:cNvPr>
          <p:cNvSpPr>
            <a:spLocks noGrp="1"/>
          </p:cNvSpPr>
          <p:nvPr>
            <p:ph type="sldNum" sz="quarter" idx="11"/>
          </p:nvPr>
        </p:nvSpPr>
        <p:spPr/>
        <p:txBody>
          <a:bodyPr/>
          <a:lstStyle/>
          <a:p>
            <a:fld id="{4252571F-A6C3-4D2F-9088-D287B168DCB5}" type="slidenum">
              <a:rPr lang="es-MX" smtClean="0"/>
              <a:pPr/>
              <a:t>‹#›</a:t>
            </a:fld>
            <a:endParaRPr lang="es-MX" dirty="0"/>
          </a:p>
        </p:txBody>
      </p:sp>
      <p:sp>
        <p:nvSpPr>
          <p:cNvPr id="9" name="Marcador de posición de imagen 8">
            <a:extLst>
              <a:ext uri="{FF2B5EF4-FFF2-40B4-BE49-F238E27FC236}">
                <a16:creationId xmlns:a16="http://schemas.microsoft.com/office/drawing/2014/main" id="{ED73CEAD-8EEB-FC51-0DAF-3FBE94E6F00B}"/>
              </a:ext>
            </a:extLst>
          </p:cNvPr>
          <p:cNvSpPr>
            <a:spLocks noGrp="1"/>
          </p:cNvSpPr>
          <p:nvPr>
            <p:ph type="pic" sz="quarter" idx="13"/>
          </p:nvPr>
        </p:nvSpPr>
        <p:spPr>
          <a:xfrm>
            <a:off x="8617800" y="2633825"/>
            <a:ext cx="2736000" cy="2736000"/>
          </a:xfrm>
        </p:spPr>
        <p:txBody>
          <a:bodyPr>
            <a:normAutofit/>
          </a:bodyPr>
          <a:lstStyle/>
          <a:p>
            <a:endParaRPr lang="es-MX"/>
          </a:p>
        </p:txBody>
      </p:sp>
      <p:sp>
        <p:nvSpPr>
          <p:cNvPr id="6" name="Marcador de texto 5">
            <a:extLst>
              <a:ext uri="{FF2B5EF4-FFF2-40B4-BE49-F238E27FC236}">
                <a16:creationId xmlns:a16="http://schemas.microsoft.com/office/drawing/2014/main" id="{785CF493-2DF2-822A-DD85-94223B018B0F}"/>
              </a:ext>
            </a:extLst>
          </p:cNvPr>
          <p:cNvSpPr>
            <a:spLocks noGrp="1"/>
          </p:cNvSpPr>
          <p:nvPr>
            <p:ph type="body" sz="quarter" idx="12"/>
          </p:nvPr>
        </p:nvSpPr>
        <p:spPr>
          <a:xfrm>
            <a:off x="838200" y="1825625"/>
            <a:ext cx="6840000" cy="43524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Tree>
    <p:extLst>
      <p:ext uri="{BB962C8B-B14F-4D97-AF65-F5344CB8AC3E}">
        <p14:creationId xmlns:p14="http://schemas.microsoft.com/office/powerpoint/2010/main" val="1651037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EDBD64-FD84-8C25-3A50-358F28E49F9E}"/>
              </a:ext>
            </a:extLst>
          </p:cNvPr>
          <p:cNvSpPr>
            <a:spLocks noGrp="1"/>
          </p:cNvSpPr>
          <p:nvPr>
            <p:ph type="title"/>
          </p:nvPr>
        </p:nvSpPr>
        <p:spPr/>
        <p:txBody>
          <a:bodyPr/>
          <a:lstStyle>
            <a:lvl1pPr>
              <a:defRPr>
                <a:solidFill>
                  <a:schemeClr val="accent1"/>
                </a:solidFill>
              </a:defRPr>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FA73D8E4-AF5D-3112-E22C-9219EA99E317}"/>
              </a:ext>
            </a:extLst>
          </p:cNvPr>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pie de página 4">
            <a:extLst>
              <a:ext uri="{FF2B5EF4-FFF2-40B4-BE49-F238E27FC236}">
                <a16:creationId xmlns:a16="http://schemas.microsoft.com/office/drawing/2014/main" id="{F5F3ED52-6376-1727-3829-55F142371EDD}"/>
              </a:ext>
            </a:extLst>
          </p:cNvPr>
          <p:cNvSpPr>
            <a:spLocks noGrp="1"/>
          </p:cNvSpPr>
          <p:nvPr>
            <p:ph type="ftr" sz="quarter" idx="11"/>
          </p:nvPr>
        </p:nvSpPr>
        <p:spPr/>
        <p:txBody>
          <a:bodyPr/>
          <a:lstStyle/>
          <a:p>
            <a:r>
              <a:rPr lang="es-MX"/>
              <a:t>Postponement</a:t>
            </a:r>
          </a:p>
        </p:txBody>
      </p:sp>
      <p:sp>
        <p:nvSpPr>
          <p:cNvPr id="6" name="Marcador de número de diapositiva 5">
            <a:extLst>
              <a:ext uri="{FF2B5EF4-FFF2-40B4-BE49-F238E27FC236}">
                <a16:creationId xmlns:a16="http://schemas.microsoft.com/office/drawing/2014/main" id="{6A251E75-47AF-CAA7-55BF-B28DCAA898E9}"/>
              </a:ext>
            </a:extLst>
          </p:cNvPr>
          <p:cNvSpPr>
            <a:spLocks noGrp="1"/>
          </p:cNvSpPr>
          <p:nvPr>
            <p:ph type="sldNum" sz="quarter" idx="12"/>
          </p:nvPr>
        </p:nvSpPr>
        <p:spPr/>
        <p:txBody>
          <a:bodyPr/>
          <a:lstStyle/>
          <a:p>
            <a:fld id="{4252571F-A6C3-4D2F-9088-D287B168DCB5}" type="slidenum">
              <a:rPr lang="es-MX" smtClean="0"/>
              <a:t>‹#›</a:t>
            </a:fld>
            <a:endParaRPr lang="es-MX"/>
          </a:p>
        </p:txBody>
      </p:sp>
    </p:spTree>
    <p:extLst>
      <p:ext uri="{BB962C8B-B14F-4D97-AF65-F5344CB8AC3E}">
        <p14:creationId xmlns:p14="http://schemas.microsoft.com/office/powerpoint/2010/main" val="2229161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AF3B6C-85CF-26BD-8158-346F32AD37B9}"/>
              </a:ext>
            </a:extLst>
          </p:cNvPr>
          <p:cNvSpPr>
            <a:spLocks noGrp="1"/>
          </p:cNvSpPr>
          <p:nvPr>
            <p:ph type="title"/>
          </p:nvPr>
        </p:nvSpPr>
        <p:spPr/>
        <p:txBody>
          <a:bodyPr/>
          <a:lstStyle>
            <a:lvl1pPr>
              <a:defRPr>
                <a:solidFill>
                  <a:schemeClr val="accent1"/>
                </a:solidFill>
              </a:defRPr>
            </a:lvl1pPr>
          </a:lstStyle>
          <a:p>
            <a:r>
              <a:rPr lang="es-ES" dirty="0"/>
              <a:t>Haga clic para modificar el estilo de título del patrón</a:t>
            </a:r>
            <a:endParaRPr lang="es-MX" dirty="0"/>
          </a:p>
        </p:txBody>
      </p:sp>
      <p:sp>
        <p:nvSpPr>
          <p:cNvPr id="3" name="Marcador de contenido 2">
            <a:extLst>
              <a:ext uri="{FF2B5EF4-FFF2-40B4-BE49-F238E27FC236}">
                <a16:creationId xmlns:a16="http://schemas.microsoft.com/office/drawing/2014/main" id="{2D392DB0-8728-924A-28B2-8FD1FAE677E7}"/>
              </a:ext>
            </a:extLst>
          </p:cNvPr>
          <p:cNvSpPr>
            <a:spLocks noGrp="1"/>
          </p:cNvSpPr>
          <p:nvPr>
            <p:ph sz="half" idx="1"/>
          </p:nvPr>
        </p:nvSpPr>
        <p:spPr>
          <a:xfrm>
            <a:off x="838200" y="182562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MX" dirty="0"/>
          </a:p>
        </p:txBody>
      </p:sp>
      <p:sp>
        <p:nvSpPr>
          <p:cNvPr id="4" name="Marcador de contenido 3">
            <a:extLst>
              <a:ext uri="{FF2B5EF4-FFF2-40B4-BE49-F238E27FC236}">
                <a16:creationId xmlns:a16="http://schemas.microsoft.com/office/drawing/2014/main" id="{9C8E2FE9-C32F-1CC2-A2BA-3F9E3A5E6713}"/>
              </a:ext>
            </a:extLst>
          </p:cNvPr>
          <p:cNvSpPr>
            <a:spLocks noGrp="1"/>
          </p:cNvSpPr>
          <p:nvPr>
            <p:ph sz="half" idx="2"/>
          </p:nvPr>
        </p:nvSpPr>
        <p:spPr>
          <a:xfrm>
            <a:off x="6172200" y="182562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MX" dirty="0"/>
          </a:p>
        </p:txBody>
      </p:sp>
      <p:sp>
        <p:nvSpPr>
          <p:cNvPr id="6" name="Marcador de pie de página 5">
            <a:extLst>
              <a:ext uri="{FF2B5EF4-FFF2-40B4-BE49-F238E27FC236}">
                <a16:creationId xmlns:a16="http://schemas.microsoft.com/office/drawing/2014/main" id="{9356CDBF-036A-147F-93C9-0E41961C0BBC}"/>
              </a:ext>
            </a:extLst>
          </p:cNvPr>
          <p:cNvSpPr>
            <a:spLocks noGrp="1"/>
          </p:cNvSpPr>
          <p:nvPr>
            <p:ph type="ftr" sz="quarter" idx="11"/>
          </p:nvPr>
        </p:nvSpPr>
        <p:spPr/>
        <p:txBody>
          <a:bodyPr/>
          <a:lstStyle/>
          <a:p>
            <a:r>
              <a:rPr lang="es-MX"/>
              <a:t>Postponement</a:t>
            </a:r>
          </a:p>
        </p:txBody>
      </p:sp>
      <p:sp>
        <p:nvSpPr>
          <p:cNvPr id="7" name="Marcador de número de diapositiva 6">
            <a:extLst>
              <a:ext uri="{FF2B5EF4-FFF2-40B4-BE49-F238E27FC236}">
                <a16:creationId xmlns:a16="http://schemas.microsoft.com/office/drawing/2014/main" id="{DDDCF7BF-B71F-147A-60A1-5637A2366212}"/>
              </a:ext>
            </a:extLst>
          </p:cNvPr>
          <p:cNvSpPr>
            <a:spLocks noGrp="1"/>
          </p:cNvSpPr>
          <p:nvPr>
            <p:ph type="sldNum" sz="quarter" idx="12"/>
          </p:nvPr>
        </p:nvSpPr>
        <p:spPr/>
        <p:txBody>
          <a:bodyPr/>
          <a:lstStyle/>
          <a:p>
            <a:fld id="{4252571F-A6C3-4D2F-9088-D287B168DCB5}" type="slidenum">
              <a:rPr lang="es-MX" smtClean="0"/>
              <a:t>‹#›</a:t>
            </a:fld>
            <a:endParaRPr lang="es-MX"/>
          </a:p>
        </p:txBody>
      </p:sp>
    </p:spTree>
    <p:extLst>
      <p:ext uri="{BB962C8B-B14F-4D97-AF65-F5344CB8AC3E}">
        <p14:creationId xmlns:p14="http://schemas.microsoft.com/office/powerpoint/2010/main" val="4261088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A3DF6E7-A001-F978-3C2C-B5AB6B3F62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Arial 30: Haga clic para modificar el estilo de título del patrón</a:t>
            </a:r>
            <a:endParaRPr lang="es-MX" dirty="0"/>
          </a:p>
        </p:txBody>
      </p:sp>
      <p:sp>
        <p:nvSpPr>
          <p:cNvPr id="3" name="Marcador de texto 2">
            <a:extLst>
              <a:ext uri="{FF2B5EF4-FFF2-40B4-BE49-F238E27FC236}">
                <a16:creationId xmlns:a16="http://schemas.microsoft.com/office/drawing/2014/main" id="{73004635-D14B-771A-20ED-B24BEE5C83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Arial 28: Haga clic para modificar los estilos de texto del patrón</a:t>
            </a:r>
          </a:p>
          <a:p>
            <a:pPr lvl="1"/>
            <a:r>
              <a:rPr lang="es-ES" dirty="0"/>
              <a:t>Arial 24: Segundo nivel</a:t>
            </a:r>
          </a:p>
          <a:p>
            <a:pPr lvl="2"/>
            <a:r>
              <a:rPr lang="es-ES" dirty="0"/>
              <a:t>Arial 22: Tercer nivel</a:t>
            </a:r>
          </a:p>
          <a:p>
            <a:pPr lvl="3"/>
            <a:r>
              <a:rPr lang="es-ES" dirty="0"/>
              <a:t>Arial 20: Cuarto nivel</a:t>
            </a:r>
          </a:p>
          <a:p>
            <a:pPr lvl="4"/>
            <a:r>
              <a:rPr lang="es-ES" dirty="0"/>
              <a:t>Arial 20: Quinto nivel</a:t>
            </a:r>
            <a:endParaRPr lang="es-MX" dirty="0"/>
          </a:p>
        </p:txBody>
      </p:sp>
      <p:sp>
        <p:nvSpPr>
          <p:cNvPr id="5" name="Marcador de pie de página 4">
            <a:extLst>
              <a:ext uri="{FF2B5EF4-FFF2-40B4-BE49-F238E27FC236}">
                <a16:creationId xmlns:a16="http://schemas.microsoft.com/office/drawing/2014/main" id="{FEC53795-1AAB-CC53-B174-308E9D5EF18C}"/>
              </a:ext>
            </a:extLst>
          </p:cNvPr>
          <p:cNvSpPr>
            <a:spLocks noGrp="1"/>
          </p:cNvSpPr>
          <p:nvPr>
            <p:ph type="ftr" sz="quarter" idx="3"/>
          </p:nvPr>
        </p:nvSpPr>
        <p:spPr>
          <a:xfrm>
            <a:off x="3679635" y="6364710"/>
            <a:ext cx="6120000" cy="365125"/>
          </a:xfrm>
          <a:prstGeom prst="rect">
            <a:avLst/>
          </a:prstGeom>
        </p:spPr>
        <p:txBody>
          <a:bodyPr vert="horz" lIns="91440" tIns="45720" rIns="91440" bIns="45720" rtlCol="0" anchor="ctr"/>
          <a:lstStyle>
            <a:lvl1pPr algn="l">
              <a:defRPr sz="1200">
                <a:solidFill>
                  <a:schemeClr val="tx1">
                    <a:lumMod val="60000"/>
                    <a:lumOff val="40000"/>
                  </a:schemeClr>
                </a:solidFill>
              </a:defRPr>
            </a:lvl1pPr>
          </a:lstStyle>
          <a:p>
            <a:r>
              <a:rPr lang="es-MX"/>
              <a:t>Postponement</a:t>
            </a:r>
            <a:endParaRPr lang="es-MX" dirty="0"/>
          </a:p>
        </p:txBody>
      </p:sp>
      <p:sp>
        <p:nvSpPr>
          <p:cNvPr id="6" name="Marcador de número de diapositiva 5">
            <a:extLst>
              <a:ext uri="{FF2B5EF4-FFF2-40B4-BE49-F238E27FC236}">
                <a16:creationId xmlns:a16="http://schemas.microsoft.com/office/drawing/2014/main" id="{21230600-3856-F703-D30A-5D4552AC6B49}"/>
              </a:ext>
            </a:extLst>
          </p:cNvPr>
          <p:cNvSpPr>
            <a:spLocks noGrp="1"/>
          </p:cNvSpPr>
          <p:nvPr>
            <p:ph type="sldNum" sz="quarter" idx="4"/>
          </p:nvPr>
        </p:nvSpPr>
        <p:spPr>
          <a:xfrm>
            <a:off x="10252110" y="6364710"/>
            <a:ext cx="1080000" cy="365125"/>
          </a:xfrm>
          <a:prstGeom prst="rect">
            <a:avLst/>
          </a:prstGeom>
        </p:spPr>
        <p:txBody>
          <a:bodyPr vert="horz" lIns="91440" tIns="45720" rIns="91440" bIns="45720" rtlCol="0" anchor="ctr"/>
          <a:lstStyle>
            <a:lvl1pPr algn="ctr">
              <a:defRPr sz="1400">
                <a:solidFill>
                  <a:schemeClr val="tx2"/>
                </a:solidFill>
              </a:defRPr>
            </a:lvl1pPr>
          </a:lstStyle>
          <a:p>
            <a:fld id="{4252571F-A6C3-4D2F-9088-D287B168DCB5}" type="slidenum">
              <a:rPr lang="es-MX" smtClean="0"/>
              <a:pPr/>
              <a:t>‹#›</a:t>
            </a:fld>
            <a:endParaRPr lang="es-MX" dirty="0"/>
          </a:p>
        </p:txBody>
      </p:sp>
      <p:cxnSp>
        <p:nvCxnSpPr>
          <p:cNvPr id="7" name="Conector recto 6">
            <a:extLst>
              <a:ext uri="{FF2B5EF4-FFF2-40B4-BE49-F238E27FC236}">
                <a16:creationId xmlns:a16="http://schemas.microsoft.com/office/drawing/2014/main" id="{666C34E4-65EB-9487-8392-B2989B1FAC50}"/>
              </a:ext>
            </a:extLst>
          </p:cNvPr>
          <p:cNvCxnSpPr>
            <a:cxnSpLocks/>
          </p:cNvCxnSpPr>
          <p:nvPr userDrawn="1"/>
        </p:nvCxnSpPr>
        <p:spPr>
          <a:xfrm flipV="1">
            <a:off x="840000" y="6243907"/>
            <a:ext cx="10512000"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CuadroTexto 13">
            <a:extLst>
              <a:ext uri="{FF2B5EF4-FFF2-40B4-BE49-F238E27FC236}">
                <a16:creationId xmlns:a16="http://schemas.microsoft.com/office/drawing/2014/main" id="{DDFF24C0-F94F-F191-3B32-E7B90A09173D}"/>
              </a:ext>
            </a:extLst>
          </p:cNvPr>
          <p:cNvSpPr txBox="1">
            <a:spLocks/>
          </p:cNvSpPr>
          <p:nvPr userDrawn="1"/>
        </p:nvSpPr>
        <p:spPr>
          <a:xfrm>
            <a:off x="844736" y="6349272"/>
            <a:ext cx="1080000" cy="396000"/>
          </a:xfrm>
          <a:prstGeom prst="rect">
            <a:avLst/>
          </a:prstGeom>
          <a:noFill/>
        </p:spPr>
        <p:txBody>
          <a:bodyPr wrap="non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200" dirty="0">
                <a:solidFill>
                  <a:schemeClr val="tx1">
                    <a:lumMod val="60000"/>
                    <a:lumOff val="40000"/>
                  </a:schemeClr>
                </a:solidFill>
              </a:rPr>
              <a:t>© 2024</a:t>
            </a:r>
          </a:p>
        </p:txBody>
      </p:sp>
      <p:sp>
        <p:nvSpPr>
          <p:cNvPr id="4" name="Rectángulo 3">
            <a:extLst>
              <a:ext uri="{FF2B5EF4-FFF2-40B4-BE49-F238E27FC236}">
                <a16:creationId xmlns:a16="http://schemas.microsoft.com/office/drawing/2014/main" id="{7EBC9B2A-EC03-149C-28AF-5B1D6AEB6484}"/>
              </a:ext>
            </a:extLst>
          </p:cNvPr>
          <p:cNvSpPr/>
          <p:nvPr userDrawn="1"/>
        </p:nvSpPr>
        <p:spPr>
          <a:xfrm>
            <a:off x="0" y="0"/>
            <a:ext cx="216000" cy="6858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Rectángulo 7">
            <a:extLst>
              <a:ext uri="{FF2B5EF4-FFF2-40B4-BE49-F238E27FC236}">
                <a16:creationId xmlns:a16="http://schemas.microsoft.com/office/drawing/2014/main" id="{57F7AB79-5987-7E1E-74BE-9554A8F830DA}"/>
              </a:ext>
            </a:extLst>
          </p:cNvPr>
          <p:cNvSpPr/>
          <p:nvPr userDrawn="1"/>
        </p:nvSpPr>
        <p:spPr>
          <a:xfrm>
            <a:off x="0" y="0"/>
            <a:ext cx="216000" cy="16906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Picture 8">
            <a:extLst>
              <a:ext uri="{FF2B5EF4-FFF2-40B4-BE49-F238E27FC236}">
                <a16:creationId xmlns:a16="http://schemas.microsoft.com/office/drawing/2014/main" id="{08EA7E73-DB16-3B26-9348-E9ADAB4B27B9}"/>
              </a:ext>
            </a:extLst>
          </p:cNvPr>
          <p:cNvPicPr>
            <a:picLocks noChangeAspect="1"/>
          </p:cNvPicPr>
          <p:nvPr userDrawn="1"/>
        </p:nvPicPr>
        <p:blipFill>
          <a:blip r:embed="rId24"/>
          <a:stretch>
            <a:fillRect/>
          </a:stretch>
        </p:blipFill>
        <p:spPr>
          <a:xfrm>
            <a:off x="1890283" y="6235368"/>
            <a:ext cx="1393217" cy="604410"/>
          </a:xfrm>
          <a:prstGeom prst="rect">
            <a:avLst/>
          </a:prstGeom>
        </p:spPr>
      </p:pic>
    </p:spTree>
    <p:extLst>
      <p:ext uri="{BB962C8B-B14F-4D97-AF65-F5344CB8AC3E}">
        <p14:creationId xmlns:p14="http://schemas.microsoft.com/office/powerpoint/2010/main" val="3971952341"/>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6" r:id="rId3"/>
    <p:sldLayoutId id="2147483651" r:id="rId4"/>
    <p:sldLayoutId id="2147483671" r:id="rId5"/>
    <p:sldLayoutId id="2147483665" r:id="rId6"/>
    <p:sldLayoutId id="2147483667" r:id="rId7"/>
    <p:sldLayoutId id="2147483650" r:id="rId8"/>
    <p:sldLayoutId id="2147483652" r:id="rId9"/>
    <p:sldLayoutId id="2147483653" r:id="rId10"/>
    <p:sldLayoutId id="2147483654" r:id="rId11"/>
    <p:sldLayoutId id="2147483669" r:id="rId12"/>
    <p:sldLayoutId id="2147483670" r:id="rId13"/>
    <p:sldLayoutId id="2147483655" r:id="rId14"/>
    <p:sldLayoutId id="2147483668" r:id="rId15"/>
    <p:sldLayoutId id="2147483660" r:id="rId16"/>
    <p:sldLayoutId id="2147483661" r:id="rId17"/>
    <p:sldLayoutId id="2147483663" r:id="rId18"/>
    <p:sldLayoutId id="2147483656" r:id="rId19"/>
    <p:sldLayoutId id="2147483657" r:id="rId20"/>
    <p:sldLayoutId id="2147483672" r:id="rId21"/>
    <p:sldLayoutId id="2147483664" r:id="rId22"/>
  </p:sldLayoutIdLst>
  <p:hf hdr="0" dt="0"/>
  <p:txStyles>
    <p:titleStyle>
      <a:lvl1pPr algn="l" defTabSz="914400" rtl="0" eaLnBrk="1" latinLnBrk="0" hangingPunct="1">
        <a:lnSpc>
          <a:spcPct val="90000"/>
        </a:lnSpc>
        <a:spcBef>
          <a:spcPct val="0"/>
        </a:spcBef>
        <a:buNone/>
        <a:defRPr sz="3000" b="0" kern="1200">
          <a:solidFill>
            <a:schemeClr val="accent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hyperlink" Target="https://www.dell.com/es-es/shop/game-laptops/new-m16/spd/alienware-m16-r2-laptop" TargetMode="External"/><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 Id="rId14" Type="http://schemas.openxmlformats.org/officeDocument/2006/relationships/image" Target="../media/image24.svg"/></Relationships>
</file>

<file path=ppt/slides/_rels/slide9.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uadroTexto 14">
            <a:extLst>
              <a:ext uri="{FF2B5EF4-FFF2-40B4-BE49-F238E27FC236}">
                <a16:creationId xmlns:a16="http://schemas.microsoft.com/office/drawing/2014/main" id="{0DFE1F7A-3536-C54F-441A-67FB86790F04}"/>
              </a:ext>
            </a:extLst>
          </p:cNvPr>
          <p:cNvSpPr txBox="1"/>
          <p:nvPr/>
        </p:nvSpPr>
        <p:spPr>
          <a:xfrm>
            <a:off x="839787" y="844356"/>
            <a:ext cx="10512424" cy="1200329"/>
          </a:xfrm>
          <a:prstGeom prst="rect">
            <a:avLst/>
          </a:prstGeom>
          <a:noFill/>
        </p:spPr>
        <p:txBody>
          <a:bodyPr wrap="square">
            <a:spAutoFit/>
          </a:bodyPr>
          <a:lstStyle/>
          <a:p>
            <a:r>
              <a:rPr lang="es-MX" sz="3600" b="1" dirty="0" err="1">
                <a:solidFill>
                  <a:schemeClr val="accent1"/>
                </a:solidFill>
              </a:rPr>
              <a:t>POSTPONEMENT</a:t>
            </a:r>
            <a:r>
              <a:rPr lang="es-MX" sz="3600" b="1" dirty="0">
                <a:solidFill>
                  <a:schemeClr val="accent1"/>
                </a:solidFill>
              </a:rPr>
              <a:t> /</a:t>
            </a:r>
            <a:br>
              <a:rPr lang="es-MX" sz="3600" b="1" dirty="0">
                <a:solidFill>
                  <a:schemeClr val="accent1"/>
                </a:solidFill>
              </a:rPr>
            </a:br>
            <a:r>
              <a:rPr lang="es-MX" sz="3600" b="1" dirty="0" err="1">
                <a:solidFill>
                  <a:schemeClr val="accent1"/>
                </a:solidFill>
              </a:rPr>
              <a:t>DELAYED</a:t>
            </a:r>
            <a:r>
              <a:rPr lang="es-MX" sz="3600" b="1" dirty="0">
                <a:solidFill>
                  <a:schemeClr val="accent1"/>
                </a:solidFill>
              </a:rPr>
              <a:t> </a:t>
            </a:r>
            <a:r>
              <a:rPr lang="es-MX" sz="3600" b="1" dirty="0" err="1">
                <a:solidFill>
                  <a:schemeClr val="accent1"/>
                </a:solidFill>
              </a:rPr>
              <a:t>DIFFERENTIATION</a:t>
            </a:r>
            <a:endParaRPr lang="es-MX" sz="3600" b="1" dirty="0">
              <a:solidFill>
                <a:schemeClr val="accent1"/>
              </a:solidFill>
            </a:endParaRPr>
          </a:p>
        </p:txBody>
      </p:sp>
      <p:sp>
        <p:nvSpPr>
          <p:cNvPr id="19" name="CuadroTexto 18">
            <a:extLst>
              <a:ext uri="{FF2B5EF4-FFF2-40B4-BE49-F238E27FC236}">
                <a16:creationId xmlns:a16="http://schemas.microsoft.com/office/drawing/2014/main" id="{C36F8389-4679-18DA-8FF4-33B880FB6982}"/>
              </a:ext>
            </a:extLst>
          </p:cNvPr>
          <p:cNvSpPr txBox="1"/>
          <p:nvPr/>
        </p:nvSpPr>
        <p:spPr>
          <a:xfrm>
            <a:off x="839787" y="2096221"/>
            <a:ext cx="10512425" cy="461665"/>
          </a:xfrm>
          <a:prstGeom prst="rect">
            <a:avLst/>
          </a:prstGeom>
          <a:noFill/>
        </p:spPr>
        <p:txBody>
          <a:bodyPr wrap="square">
            <a:spAutoFit/>
          </a:bodyPr>
          <a:lstStyle/>
          <a:p>
            <a:r>
              <a:rPr lang="es-MX" sz="2400" dirty="0"/>
              <a:t>(Postergar / Diferenciación Demorada)</a:t>
            </a:r>
          </a:p>
        </p:txBody>
      </p:sp>
      <p:sp>
        <p:nvSpPr>
          <p:cNvPr id="23" name="Rectángulo 22">
            <a:extLst>
              <a:ext uri="{FF2B5EF4-FFF2-40B4-BE49-F238E27FC236}">
                <a16:creationId xmlns:a16="http://schemas.microsoft.com/office/drawing/2014/main" id="{FB30F812-5E43-8A09-A245-14EE7D2A82C4}"/>
              </a:ext>
            </a:extLst>
          </p:cNvPr>
          <p:cNvSpPr/>
          <p:nvPr/>
        </p:nvSpPr>
        <p:spPr>
          <a:xfrm>
            <a:off x="0" y="4721514"/>
            <a:ext cx="12192000" cy="43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 name="Picture 1">
            <a:extLst>
              <a:ext uri="{FF2B5EF4-FFF2-40B4-BE49-F238E27FC236}">
                <a16:creationId xmlns:a16="http://schemas.microsoft.com/office/drawing/2014/main" id="{997811B3-BD3E-C624-BC74-D5C683A7DCE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33887" y="2957512"/>
            <a:ext cx="2486025" cy="1076325"/>
          </a:xfrm>
          <a:prstGeom prst="rect">
            <a:avLst/>
          </a:prstGeom>
          <a:noFill/>
          <a:ln>
            <a:noFill/>
          </a:ln>
        </p:spPr>
      </p:pic>
    </p:spTree>
    <p:extLst>
      <p:ext uri="{BB962C8B-B14F-4D97-AF65-F5344CB8AC3E}">
        <p14:creationId xmlns:p14="http://schemas.microsoft.com/office/powerpoint/2010/main" val="37205395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AFE03B-9ED4-FD67-8A7E-5C50FDF108AA}"/>
              </a:ext>
            </a:extLst>
          </p:cNvPr>
          <p:cNvSpPr>
            <a:spLocks noGrp="1"/>
          </p:cNvSpPr>
          <p:nvPr>
            <p:ph type="title"/>
          </p:nvPr>
        </p:nvSpPr>
        <p:spPr>
          <a:xfrm>
            <a:off x="838200" y="365125"/>
            <a:ext cx="10515600" cy="1325563"/>
          </a:xfrm>
        </p:spPr>
        <p:txBody>
          <a:bodyPr/>
          <a:lstStyle/>
          <a:p>
            <a:r>
              <a:rPr lang="es-MX" noProof="0" dirty="0"/>
              <a:t>Principales requerimientos en </a:t>
            </a:r>
            <a:r>
              <a:rPr lang="es-MX" noProof="0" dirty="0" err="1"/>
              <a:t>Postponement</a:t>
            </a:r>
            <a:endParaRPr lang="es-MX" noProof="0" dirty="0"/>
          </a:p>
        </p:txBody>
      </p:sp>
      <p:sp>
        <p:nvSpPr>
          <p:cNvPr id="3" name="Marcador de pie de página 2">
            <a:extLst>
              <a:ext uri="{FF2B5EF4-FFF2-40B4-BE49-F238E27FC236}">
                <a16:creationId xmlns:a16="http://schemas.microsoft.com/office/drawing/2014/main" id="{1F0319D8-CF1F-1509-E8E2-86CC837728EA}"/>
              </a:ext>
            </a:extLst>
          </p:cNvPr>
          <p:cNvSpPr>
            <a:spLocks noGrp="1"/>
          </p:cNvSpPr>
          <p:nvPr>
            <p:ph type="ftr" sz="quarter" idx="11"/>
          </p:nvPr>
        </p:nvSpPr>
        <p:spPr>
          <a:xfrm>
            <a:off x="3679635" y="6364710"/>
            <a:ext cx="6120000" cy="365125"/>
          </a:xfrm>
        </p:spPr>
        <p:txBody>
          <a:bodyPr/>
          <a:lstStyle/>
          <a:p>
            <a:r>
              <a:rPr lang="es-MX"/>
              <a:t>Postponement</a:t>
            </a:r>
          </a:p>
        </p:txBody>
      </p:sp>
      <p:sp>
        <p:nvSpPr>
          <p:cNvPr id="4" name="Marcador de número de diapositiva 3">
            <a:extLst>
              <a:ext uri="{FF2B5EF4-FFF2-40B4-BE49-F238E27FC236}">
                <a16:creationId xmlns:a16="http://schemas.microsoft.com/office/drawing/2014/main" id="{7F9E2D64-E844-F610-8137-1BF8C00309EB}"/>
              </a:ext>
            </a:extLst>
          </p:cNvPr>
          <p:cNvSpPr>
            <a:spLocks noGrp="1"/>
          </p:cNvSpPr>
          <p:nvPr>
            <p:ph type="sldNum" sz="quarter" idx="12"/>
          </p:nvPr>
        </p:nvSpPr>
        <p:spPr>
          <a:xfrm>
            <a:off x="10252110" y="6364710"/>
            <a:ext cx="1080000" cy="365125"/>
          </a:xfrm>
        </p:spPr>
        <p:txBody>
          <a:bodyPr/>
          <a:lstStyle/>
          <a:p>
            <a:fld id="{4252571F-A6C3-4D2F-9088-D287B168DCB5}" type="slidenum">
              <a:rPr lang="es-MX" smtClean="0"/>
              <a:pPr/>
              <a:t>10</a:t>
            </a:fld>
            <a:endParaRPr lang="es-MX"/>
          </a:p>
        </p:txBody>
      </p:sp>
      <p:sp>
        <p:nvSpPr>
          <p:cNvPr id="5" name="Marcador de texto 4">
            <a:extLst>
              <a:ext uri="{FF2B5EF4-FFF2-40B4-BE49-F238E27FC236}">
                <a16:creationId xmlns:a16="http://schemas.microsoft.com/office/drawing/2014/main" id="{27B597E4-5DDC-992D-245F-1C3601772C4C}"/>
              </a:ext>
            </a:extLst>
          </p:cNvPr>
          <p:cNvSpPr>
            <a:spLocks noGrp="1"/>
          </p:cNvSpPr>
          <p:nvPr>
            <p:ph type="body" sz="quarter" idx="13"/>
          </p:nvPr>
        </p:nvSpPr>
        <p:spPr>
          <a:xfrm>
            <a:off x="838200" y="1825625"/>
            <a:ext cx="10515600" cy="4351338"/>
          </a:xfrm>
        </p:spPr>
        <p:txBody>
          <a:bodyPr/>
          <a:lstStyle/>
          <a:p>
            <a:r>
              <a:rPr lang="es-MX" noProof="0" dirty="0"/>
              <a:t>Alta variedad de productos</a:t>
            </a:r>
          </a:p>
          <a:p>
            <a:r>
              <a:rPr lang="es-MX" noProof="0" dirty="0"/>
              <a:t>Diseño de productos modulares y estandarizados</a:t>
            </a:r>
          </a:p>
          <a:p>
            <a:r>
              <a:rPr lang="es-MX" noProof="0" dirty="0"/>
              <a:t>Sistemas flexibles de manufactura</a:t>
            </a:r>
          </a:p>
          <a:p>
            <a:r>
              <a:rPr lang="es-MX" noProof="0" dirty="0"/>
              <a:t>Información y comunicación en tiempo real</a:t>
            </a:r>
          </a:p>
          <a:p>
            <a:r>
              <a:rPr lang="es-MX" noProof="0" dirty="0"/>
              <a:t>Logística de respuesta rápida</a:t>
            </a:r>
          </a:p>
          <a:p>
            <a:r>
              <a:rPr lang="es-MX" noProof="0" dirty="0"/>
              <a:t>Relaciones estratégicas con los proveedores</a:t>
            </a:r>
          </a:p>
          <a:p>
            <a:endParaRPr lang="es-MX" noProof="0" dirty="0"/>
          </a:p>
        </p:txBody>
      </p:sp>
    </p:spTree>
    <p:extLst>
      <p:ext uri="{BB962C8B-B14F-4D97-AF65-F5344CB8AC3E}">
        <p14:creationId xmlns:p14="http://schemas.microsoft.com/office/powerpoint/2010/main" val="2057112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4D536599-1776-9DCE-1EA5-A68C1362A556}"/>
              </a:ext>
            </a:extLst>
          </p:cNvPr>
          <p:cNvSpPr>
            <a:spLocks noGrp="1"/>
          </p:cNvSpPr>
          <p:nvPr>
            <p:ph type="title"/>
          </p:nvPr>
        </p:nvSpPr>
        <p:spPr>
          <a:xfrm>
            <a:off x="838200" y="365125"/>
            <a:ext cx="10515600" cy="1325563"/>
          </a:xfrm>
        </p:spPr>
        <p:txBody>
          <a:bodyPr/>
          <a:lstStyle/>
          <a:p>
            <a:r>
              <a:rPr lang="es-MX" noProof="0" dirty="0"/>
              <a:t>Ejemplo Real de </a:t>
            </a:r>
            <a:r>
              <a:rPr lang="es-MX" noProof="0" dirty="0" err="1"/>
              <a:t>Postponement</a:t>
            </a:r>
            <a:r>
              <a:rPr lang="es-MX" noProof="0" dirty="0"/>
              <a:t> en Compras</a:t>
            </a:r>
          </a:p>
        </p:txBody>
      </p:sp>
      <p:sp>
        <p:nvSpPr>
          <p:cNvPr id="3" name="Marcador de pie de página 2">
            <a:extLst>
              <a:ext uri="{FF2B5EF4-FFF2-40B4-BE49-F238E27FC236}">
                <a16:creationId xmlns:a16="http://schemas.microsoft.com/office/drawing/2014/main" id="{0CDDC4EB-D7E9-30EE-98BF-C8885B3790E6}"/>
              </a:ext>
            </a:extLst>
          </p:cNvPr>
          <p:cNvSpPr>
            <a:spLocks noGrp="1"/>
          </p:cNvSpPr>
          <p:nvPr>
            <p:ph type="ftr" sz="quarter" idx="11"/>
          </p:nvPr>
        </p:nvSpPr>
        <p:spPr>
          <a:xfrm>
            <a:off x="3679635" y="6364710"/>
            <a:ext cx="6120000" cy="365125"/>
          </a:xfrm>
        </p:spPr>
        <p:txBody>
          <a:bodyPr/>
          <a:lstStyle/>
          <a:p>
            <a:r>
              <a:rPr lang="es-MX"/>
              <a:t>Postponement</a:t>
            </a:r>
          </a:p>
        </p:txBody>
      </p:sp>
      <p:sp>
        <p:nvSpPr>
          <p:cNvPr id="4" name="Marcador de número de diapositiva 3">
            <a:extLst>
              <a:ext uri="{FF2B5EF4-FFF2-40B4-BE49-F238E27FC236}">
                <a16:creationId xmlns:a16="http://schemas.microsoft.com/office/drawing/2014/main" id="{23241D9C-29CB-4D79-59DB-3165CD58853E}"/>
              </a:ext>
            </a:extLst>
          </p:cNvPr>
          <p:cNvSpPr>
            <a:spLocks noGrp="1"/>
          </p:cNvSpPr>
          <p:nvPr>
            <p:ph type="sldNum" sz="quarter" idx="12"/>
          </p:nvPr>
        </p:nvSpPr>
        <p:spPr>
          <a:xfrm>
            <a:off x="10252110" y="6364710"/>
            <a:ext cx="1080000" cy="365125"/>
          </a:xfrm>
        </p:spPr>
        <p:txBody>
          <a:bodyPr/>
          <a:lstStyle/>
          <a:p>
            <a:fld id="{4252571F-A6C3-4D2F-9088-D287B168DCB5}" type="slidenum">
              <a:rPr lang="es-MX" smtClean="0"/>
              <a:pPr/>
              <a:t>11</a:t>
            </a:fld>
            <a:endParaRPr lang="es-MX"/>
          </a:p>
        </p:txBody>
      </p:sp>
      <p:sp>
        <p:nvSpPr>
          <p:cNvPr id="7" name="CuadroTexto 6">
            <a:extLst>
              <a:ext uri="{FF2B5EF4-FFF2-40B4-BE49-F238E27FC236}">
                <a16:creationId xmlns:a16="http://schemas.microsoft.com/office/drawing/2014/main" id="{4E8DB75D-C9F2-F5DC-C4B4-6433DBD13D08}"/>
              </a:ext>
            </a:extLst>
          </p:cNvPr>
          <p:cNvSpPr txBox="1"/>
          <p:nvPr/>
        </p:nvSpPr>
        <p:spPr>
          <a:xfrm>
            <a:off x="839788" y="1808163"/>
            <a:ext cx="10514012" cy="3046988"/>
          </a:xfrm>
          <a:prstGeom prst="rect">
            <a:avLst/>
          </a:prstGeom>
          <a:noFill/>
        </p:spPr>
        <p:txBody>
          <a:bodyPr wrap="square" rtlCol="0">
            <a:spAutoFit/>
          </a:bodyPr>
          <a:lstStyle/>
          <a:p>
            <a:r>
              <a:rPr lang="es-MX" sz="2400" b="1" u="sng" dirty="0"/>
              <a:t>Compra de Vidrio Terminado para Envasar Líquidos</a:t>
            </a:r>
          </a:p>
          <a:p>
            <a:endParaRPr lang="es-MX" sz="2400" dirty="0"/>
          </a:p>
          <a:p>
            <a:r>
              <a:rPr lang="es-MX" sz="2400" dirty="0"/>
              <a:t>Estado Anterior</a:t>
            </a:r>
          </a:p>
          <a:p>
            <a:pPr marL="342900" indent="-342900">
              <a:buFont typeface="Arial" panose="020B0604020202020204" pitchFamily="34" charset="0"/>
              <a:buChar char="•"/>
            </a:pPr>
            <a:r>
              <a:rPr lang="es-MX" sz="2400" dirty="0"/>
              <a:t>33 Diferentes Códigos de Vidrio Terminado (Decorado)  que usan 5 Molduras (Vidrio antes de Decorar)</a:t>
            </a:r>
          </a:p>
          <a:p>
            <a:pPr marL="342900" indent="-342900">
              <a:buFont typeface="Arial" panose="020B0604020202020204" pitchFamily="34" charset="0"/>
              <a:buChar char="•"/>
            </a:pPr>
            <a:r>
              <a:rPr lang="es-MX" sz="2400" u="sng" dirty="0">
                <a:solidFill>
                  <a:srgbClr val="C00000"/>
                </a:solidFill>
              </a:rPr>
              <a:t>Tiempo de Entrega actual del vidrio decorado de 90 días</a:t>
            </a:r>
          </a:p>
          <a:p>
            <a:pPr marL="342900" indent="-342900">
              <a:buFont typeface="Arial" panose="020B0604020202020204" pitchFamily="34" charset="0"/>
              <a:buChar char="•"/>
            </a:pPr>
            <a:r>
              <a:rPr lang="es-MX" sz="2400" dirty="0"/>
              <a:t>Demanda del PT con mucha variabilidad y promociones</a:t>
            </a:r>
          </a:p>
          <a:p>
            <a:endParaRPr lang="es-MX" sz="2400" dirty="0"/>
          </a:p>
        </p:txBody>
      </p:sp>
      <p:pic>
        <p:nvPicPr>
          <p:cNvPr id="10" name="Picture 9">
            <a:extLst>
              <a:ext uri="{FF2B5EF4-FFF2-40B4-BE49-F238E27FC236}">
                <a16:creationId xmlns:a16="http://schemas.microsoft.com/office/drawing/2014/main" id="{C1396939-901F-C6B4-0E1A-EB78D8CFDC8E}"/>
              </a:ext>
            </a:extLst>
          </p:cNvPr>
          <p:cNvPicPr>
            <a:picLocks noChangeAspect="1"/>
          </p:cNvPicPr>
          <p:nvPr/>
        </p:nvPicPr>
        <p:blipFill>
          <a:blip r:embed="rId2"/>
          <a:stretch>
            <a:fillRect/>
          </a:stretch>
        </p:blipFill>
        <p:spPr>
          <a:xfrm>
            <a:off x="8920065" y="365125"/>
            <a:ext cx="3017147" cy="1701138"/>
          </a:xfrm>
          <a:prstGeom prst="rect">
            <a:avLst/>
          </a:prstGeom>
        </p:spPr>
      </p:pic>
    </p:spTree>
    <p:extLst>
      <p:ext uri="{BB962C8B-B14F-4D97-AF65-F5344CB8AC3E}">
        <p14:creationId xmlns:p14="http://schemas.microsoft.com/office/powerpoint/2010/main" val="473997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1">
            <a:extLst>
              <a:ext uri="{FF2B5EF4-FFF2-40B4-BE49-F238E27FC236}">
                <a16:creationId xmlns:a16="http://schemas.microsoft.com/office/drawing/2014/main" id="{19AA6AE5-670A-DB7E-8E60-4D6530EC8433}"/>
              </a:ext>
            </a:extLst>
          </p:cNvPr>
          <p:cNvSpPr/>
          <p:nvPr/>
        </p:nvSpPr>
        <p:spPr bwMode="auto">
          <a:xfrm>
            <a:off x="2117912" y="2511612"/>
            <a:ext cx="762000" cy="38100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s-MX" sz="1600" b="0" i="0" u="none" strike="noStrike" cap="none" normalizeH="0" baseline="0" dirty="0">
                <a:ln>
                  <a:noFill/>
                </a:ln>
                <a:solidFill>
                  <a:schemeClr val="tx1"/>
                </a:solidFill>
                <a:effectLst/>
              </a:rPr>
              <a:t>1 </a:t>
            </a:r>
          </a:p>
        </p:txBody>
      </p:sp>
      <p:sp>
        <p:nvSpPr>
          <p:cNvPr id="46" name="Rectangle 4">
            <a:extLst>
              <a:ext uri="{FF2B5EF4-FFF2-40B4-BE49-F238E27FC236}">
                <a16:creationId xmlns:a16="http://schemas.microsoft.com/office/drawing/2014/main" id="{EB722D75-8203-ABF8-6635-49DD5684E274}"/>
              </a:ext>
            </a:extLst>
          </p:cNvPr>
          <p:cNvSpPr/>
          <p:nvPr/>
        </p:nvSpPr>
        <p:spPr bwMode="auto">
          <a:xfrm>
            <a:off x="3073774" y="2511611"/>
            <a:ext cx="762000" cy="38100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s-MX" sz="1600" dirty="0"/>
              <a:t>2-9</a:t>
            </a:r>
            <a:endParaRPr kumimoji="0" lang="es-MX" sz="1600" b="0" i="0" u="none" strike="noStrike" cap="none" normalizeH="0" baseline="0" dirty="0">
              <a:ln>
                <a:noFill/>
              </a:ln>
              <a:solidFill>
                <a:schemeClr val="tx1"/>
              </a:solidFill>
              <a:effectLst/>
            </a:endParaRPr>
          </a:p>
        </p:txBody>
      </p:sp>
      <p:sp>
        <p:nvSpPr>
          <p:cNvPr id="47" name="TextBox 5">
            <a:extLst>
              <a:ext uri="{FF2B5EF4-FFF2-40B4-BE49-F238E27FC236}">
                <a16:creationId xmlns:a16="http://schemas.microsoft.com/office/drawing/2014/main" id="{FA6F6BA0-1708-E6C7-057D-878D7C78515E}"/>
              </a:ext>
            </a:extLst>
          </p:cNvPr>
          <p:cNvSpPr txBox="1"/>
          <p:nvPr/>
        </p:nvSpPr>
        <p:spPr>
          <a:xfrm>
            <a:off x="409115" y="2343056"/>
            <a:ext cx="1526699" cy="738664"/>
          </a:xfrm>
          <a:prstGeom prst="rect">
            <a:avLst/>
          </a:prstGeom>
          <a:noFill/>
        </p:spPr>
        <p:txBody>
          <a:bodyPr wrap="square" rtlCol="0">
            <a:spAutoFit/>
          </a:bodyPr>
          <a:lstStyle/>
          <a:p>
            <a:r>
              <a:rPr lang="es-MX" sz="1400" dirty="0"/>
              <a:t>Códigos</a:t>
            </a:r>
          </a:p>
          <a:p>
            <a:r>
              <a:rPr lang="es-MX" sz="1400" dirty="0"/>
              <a:t>Vidrio Terminado (Decorado)</a:t>
            </a:r>
          </a:p>
        </p:txBody>
      </p:sp>
      <p:sp>
        <p:nvSpPr>
          <p:cNvPr id="48" name="Rectangle 6">
            <a:extLst>
              <a:ext uri="{FF2B5EF4-FFF2-40B4-BE49-F238E27FC236}">
                <a16:creationId xmlns:a16="http://schemas.microsoft.com/office/drawing/2014/main" id="{D76A8BE6-32F7-5C1F-2467-5449ADC9CAA7}"/>
              </a:ext>
            </a:extLst>
          </p:cNvPr>
          <p:cNvSpPr/>
          <p:nvPr/>
        </p:nvSpPr>
        <p:spPr bwMode="auto">
          <a:xfrm>
            <a:off x="4149538" y="2511612"/>
            <a:ext cx="762000" cy="3810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s-MX" sz="1600" dirty="0"/>
              <a:t>10</a:t>
            </a:r>
            <a:endParaRPr kumimoji="0" lang="es-MX" sz="1600" b="0" i="0" u="none" strike="noStrike" cap="none" normalizeH="0" baseline="0" dirty="0">
              <a:ln>
                <a:noFill/>
              </a:ln>
              <a:solidFill>
                <a:schemeClr val="tx1"/>
              </a:solidFill>
              <a:effectLst/>
            </a:endParaRPr>
          </a:p>
        </p:txBody>
      </p:sp>
      <p:sp>
        <p:nvSpPr>
          <p:cNvPr id="49" name="Rectangle 7">
            <a:extLst>
              <a:ext uri="{FF2B5EF4-FFF2-40B4-BE49-F238E27FC236}">
                <a16:creationId xmlns:a16="http://schemas.microsoft.com/office/drawing/2014/main" id="{E811B1C7-2897-2B18-205F-E6975F997B7E}"/>
              </a:ext>
            </a:extLst>
          </p:cNvPr>
          <p:cNvSpPr/>
          <p:nvPr/>
        </p:nvSpPr>
        <p:spPr bwMode="auto">
          <a:xfrm>
            <a:off x="5105400" y="2511611"/>
            <a:ext cx="762000" cy="3810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s-MX" sz="1600" dirty="0"/>
              <a:t>11-14</a:t>
            </a:r>
            <a:endParaRPr kumimoji="0" lang="es-MX" sz="1600" b="0" i="0" u="none" strike="noStrike" cap="none" normalizeH="0" baseline="0" dirty="0">
              <a:ln>
                <a:noFill/>
              </a:ln>
              <a:solidFill>
                <a:schemeClr val="tx1"/>
              </a:solidFill>
              <a:effectLst/>
            </a:endParaRPr>
          </a:p>
        </p:txBody>
      </p:sp>
      <p:sp>
        <p:nvSpPr>
          <p:cNvPr id="50" name="Rectangle 8">
            <a:extLst>
              <a:ext uri="{FF2B5EF4-FFF2-40B4-BE49-F238E27FC236}">
                <a16:creationId xmlns:a16="http://schemas.microsoft.com/office/drawing/2014/main" id="{DDF1F44B-C101-3623-3DAD-8B95F62E3EA3}"/>
              </a:ext>
            </a:extLst>
          </p:cNvPr>
          <p:cNvSpPr/>
          <p:nvPr/>
        </p:nvSpPr>
        <p:spPr bwMode="auto">
          <a:xfrm>
            <a:off x="6205817" y="2511612"/>
            <a:ext cx="762000" cy="381000"/>
          </a:xfrm>
          <a:prstGeom prst="rect">
            <a:avLst/>
          </a:prstGeom>
          <a:solidFill>
            <a:schemeClr val="accent5">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s-MX" sz="1600" dirty="0"/>
              <a:t>15</a:t>
            </a:r>
            <a:endParaRPr kumimoji="0" lang="es-MX" sz="1600" b="0" i="0" u="none" strike="noStrike" cap="none" normalizeH="0" baseline="0" dirty="0">
              <a:ln>
                <a:noFill/>
              </a:ln>
              <a:solidFill>
                <a:schemeClr val="tx1"/>
              </a:solidFill>
              <a:effectLst/>
            </a:endParaRPr>
          </a:p>
        </p:txBody>
      </p:sp>
      <p:sp>
        <p:nvSpPr>
          <p:cNvPr id="51" name="Rectangle 9">
            <a:extLst>
              <a:ext uri="{FF2B5EF4-FFF2-40B4-BE49-F238E27FC236}">
                <a16:creationId xmlns:a16="http://schemas.microsoft.com/office/drawing/2014/main" id="{52352262-B226-F911-860C-C9F31A04EC37}"/>
              </a:ext>
            </a:extLst>
          </p:cNvPr>
          <p:cNvSpPr/>
          <p:nvPr/>
        </p:nvSpPr>
        <p:spPr bwMode="auto">
          <a:xfrm>
            <a:off x="7161679" y="2511611"/>
            <a:ext cx="762000" cy="381000"/>
          </a:xfrm>
          <a:prstGeom prst="rect">
            <a:avLst/>
          </a:prstGeom>
          <a:solidFill>
            <a:schemeClr val="accent5">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s-MX" sz="1600" dirty="0"/>
              <a:t>16-26</a:t>
            </a:r>
            <a:endParaRPr kumimoji="0" lang="es-MX" sz="1600" b="0" i="0" u="none" strike="noStrike" cap="none" normalizeH="0" baseline="0" dirty="0">
              <a:ln>
                <a:noFill/>
              </a:ln>
              <a:solidFill>
                <a:schemeClr val="tx1"/>
              </a:solidFill>
              <a:effectLst/>
            </a:endParaRPr>
          </a:p>
        </p:txBody>
      </p:sp>
      <p:sp>
        <p:nvSpPr>
          <p:cNvPr id="52" name="Rectangle 10">
            <a:extLst>
              <a:ext uri="{FF2B5EF4-FFF2-40B4-BE49-F238E27FC236}">
                <a16:creationId xmlns:a16="http://schemas.microsoft.com/office/drawing/2014/main" id="{CDFB26F4-5774-B662-D391-8C909D410867}"/>
              </a:ext>
            </a:extLst>
          </p:cNvPr>
          <p:cNvSpPr/>
          <p:nvPr/>
        </p:nvSpPr>
        <p:spPr bwMode="auto">
          <a:xfrm>
            <a:off x="8207188" y="2511612"/>
            <a:ext cx="762000" cy="381000"/>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s-MX" sz="1600" b="0" i="0" u="none" strike="noStrike" cap="none" normalizeH="0" baseline="0" dirty="0">
                <a:ln>
                  <a:noFill/>
                </a:ln>
                <a:solidFill>
                  <a:schemeClr val="tx1"/>
                </a:solidFill>
                <a:effectLst/>
              </a:rPr>
              <a:t>27</a:t>
            </a:r>
          </a:p>
        </p:txBody>
      </p:sp>
      <p:sp>
        <p:nvSpPr>
          <p:cNvPr id="53" name="Rectangle 11">
            <a:extLst>
              <a:ext uri="{FF2B5EF4-FFF2-40B4-BE49-F238E27FC236}">
                <a16:creationId xmlns:a16="http://schemas.microsoft.com/office/drawing/2014/main" id="{5A88AAAC-ED9A-F994-58D7-C68FCF9A6A48}"/>
              </a:ext>
            </a:extLst>
          </p:cNvPr>
          <p:cNvSpPr/>
          <p:nvPr/>
        </p:nvSpPr>
        <p:spPr bwMode="auto">
          <a:xfrm>
            <a:off x="9163050" y="2511611"/>
            <a:ext cx="762000" cy="381000"/>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s-MX" sz="1600" dirty="0"/>
              <a:t>28</a:t>
            </a:r>
            <a:endParaRPr kumimoji="0" lang="es-MX" sz="1600" b="0" i="0" u="none" strike="noStrike" cap="none" normalizeH="0" baseline="0" dirty="0">
              <a:ln>
                <a:noFill/>
              </a:ln>
              <a:solidFill>
                <a:schemeClr val="tx1"/>
              </a:solidFill>
              <a:effectLst/>
            </a:endParaRPr>
          </a:p>
        </p:txBody>
      </p:sp>
      <p:sp>
        <p:nvSpPr>
          <p:cNvPr id="54" name="Rectangle 12">
            <a:extLst>
              <a:ext uri="{FF2B5EF4-FFF2-40B4-BE49-F238E27FC236}">
                <a16:creationId xmlns:a16="http://schemas.microsoft.com/office/drawing/2014/main" id="{8D699BB9-90EC-757F-54CD-571000129F22}"/>
              </a:ext>
            </a:extLst>
          </p:cNvPr>
          <p:cNvSpPr/>
          <p:nvPr/>
        </p:nvSpPr>
        <p:spPr bwMode="auto">
          <a:xfrm>
            <a:off x="10135721" y="2511612"/>
            <a:ext cx="762000" cy="381000"/>
          </a:xfrm>
          <a:prstGeom prst="rect">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s-MX" sz="1600" b="0" i="0" u="none" strike="noStrike" cap="none" normalizeH="0" baseline="0" dirty="0">
                <a:ln>
                  <a:noFill/>
                </a:ln>
                <a:solidFill>
                  <a:schemeClr val="tx1"/>
                </a:solidFill>
                <a:effectLst/>
              </a:rPr>
              <a:t>29</a:t>
            </a:r>
          </a:p>
        </p:txBody>
      </p:sp>
      <p:sp>
        <p:nvSpPr>
          <p:cNvPr id="55" name="Rectangle 13">
            <a:extLst>
              <a:ext uri="{FF2B5EF4-FFF2-40B4-BE49-F238E27FC236}">
                <a16:creationId xmlns:a16="http://schemas.microsoft.com/office/drawing/2014/main" id="{92C8B42B-982C-C0D8-6390-5F21A174AB01}"/>
              </a:ext>
            </a:extLst>
          </p:cNvPr>
          <p:cNvSpPr/>
          <p:nvPr/>
        </p:nvSpPr>
        <p:spPr bwMode="auto">
          <a:xfrm>
            <a:off x="11091583" y="2511611"/>
            <a:ext cx="762000" cy="381000"/>
          </a:xfrm>
          <a:prstGeom prst="rect">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s-MX" sz="1600" b="0" i="0" u="none" strike="noStrike" cap="none" normalizeH="0" baseline="0" dirty="0">
                <a:ln>
                  <a:noFill/>
                </a:ln>
                <a:solidFill>
                  <a:schemeClr val="tx1"/>
                </a:solidFill>
                <a:effectLst/>
              </a:rPr>
              <a:t>30-33</a:t>
            </a:r>
          </a:p>
        </p:txBody>
      </p:sp>
      <p:sp>
        <p:nvSpPr>
          <p:cNvPr id="56" name="TextBox 14">
            <a:extLst>
              <a:ext uri="{FF2B5EF4-FFF2-40B4-BE49-F238E27FC236}">
                <a16:creationId xmlns:a16="http://schemas.microsoft.com/office/drawing/2014/main" id="{7E6D67BC-5557-9C78-F058-999B62F339DE}"/>
              </a:ext>
            </a:extLst>
          </p:cNvPr>
          <p:cNvSpPr txBox="1"/>
          <p:nvPr/>
        </p:nvSpPr>
        <p:spPr>
          <a:xfrm>
            <a:off x="476523" y="4299297"/>
            <a:ext cx="1717588" cy="738664"/>
          </a:xfrm>
          <a:prstGeom prst="rect">
            <a:avLst/>
          </a:prstGeom>
          <a:noFill/>
        </p:spPr>
        <p:txBody>
          <a:bodyPr wrap="square" rtlCol="0">
            <a:spAutoFit/>
          </a:bodyPr>
          <a:lstStyle/>
          <a:p>
            <a:r>
              <a:rPr lang="es-MX" sz="1400" dirty="0"/>
              <a:t>Códigos Molduras</a:t>
            </a:r>
          </a:p>
          <a:p>
            <a:r>
              <a:rPr lang="es-MX" sz="1400" b="1" dirty="0">
                <a:solidFill>
                  <a:srgbClr val="C41E3A"/>
                </a:solidFill>
              </a:rPr>
              <a:t>(Nivel Adicional en el BOM)</a:t>
            </a:r>
          </a:p>
        </p:txBody>
      </p:sp>
      <p:sp>
        <p:nvSpPr>
          <p:cNvPr id="57" name="Rectangle 15">
            <a:extLst>
              <a:ext uri="{FF2B5EF4-FFF2-40B4-BE49-F238E27FC236}">
                <a16:creationId xmlns:a16="http://schemas.microsoft.com/office/drawing/2014/main" id="{33DF18B3-8363-F1A6-5702-6EF4A1150D8E}"/>
              </a:ext>
            </a:extLst>
          </p:cNvPr>
          <p:cNvSpPr/>
          <p:nvPr/>
        </p:nvSpPr>
        <p:spPr bwMode="auto">
          <a:xfrm>
            <a:off x="2575112" y="4432300"/>
            <a:ext cx="762000" cy="38100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s-MX" sz="1800" b="1" dirty="0"/>
              <a:t>A</a:t>
            </a:r>
            <a:endParaRPr kumimoji="0" lang="es-MX" sz="1800" b="1" i="0" u="none" strike="noStrike" cap="none" normalizeH="0" baseline="0" dirty="0">
              <a:ln>
                <a:noFill/>
              </a:ln>
              <a:solidFill>
                <a:schemeClr val="tx1"/>
              </a:solidFill>
              <a:effectLst/>
            </a:endParaRPr>
          </a:p>
        </p:txBody>
      </p:sp>
      <p:sp>
        <p:nvSpPr>
          <p:cNvPr id="58" name="Rectangle 16">
            <a:extLst>
              <a:ext uri="{FF2B5EF4-FFF2-40B4-BE49-F238E27FC236}">
                <a16:creationId xmlns:a16="http://schemas.microsoft.com/office/drawing/2014/main" id="{B170F9BB-8C2E-5E23-BDCC-5A402450387E}"/>
              </a:ext>
            </a:extLst>
          </p:cNvPr>
          <p:cNvSpPr/>
          <p:nvPr/>
        </p:nvSpPr>
        <p:spPr bwMode="auto">
          <a:xfrm>
            <a:off x="4632512" y="4432300"/>
            <a:ext cx="762000" cy="3810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s-MX" sz="1800" b="1" dirty="0"/>
              <a:t>B</a:t>
            </a:r>
            <a:endParaRPr kumimoji="0" lang="es-MX" sz="1800" b="1" i="0" u="none" strike="noStrike" cap="none" normalizeH="0" baseline="0" dirty="0">
              <a:ln>
                <a:noFill/>
              </a:ln>
              <a:solidFill>
                <a:schemeClr val="tx1"/>
              </a:solidFill>
              <a:effectLst/>
            </a:endParaRPr>
          </a:p>
        </p:txBody>
      </p:sp>
      <p:sp>
        <p:nvSpPr>
          <p:cNvPr id="59" name="Rectangle 17">
            <a:extLst>
              <a:ext uri="{FF2B5EF4-FFF2-40B4-BE49-F238E27FC236}">
                <a16:creationId xmlns:a16="http://schemas.microsoft.com/office/drawing/2014/main" id="{8514A155-FC22-DED9-61D2-EBF09B6194EC}"/>
              </a:ext>
            </a:extLst>
          </p:cNvPr>
          <p:cNvSpPr/>
          <p:nvPr/>
        </p:nvSpPr>
        <p:spPr bwMode="auto">
          <a:xfrm>
            <a:off x="6689912" y="4413088"/>
            <a:ext cx="762000" cy="381000"/>
          </a:xfrm>
          <a:prstGeom prst="rect">
            <a:avLst/>
          </a:prstGeom>
          <a:solidFill>
            <a:schemeClr val="accent5">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s-MX" sz="1800" b="1" dirty="0"/>
              <a:t>C</a:t>
            </a:r>
            <a:endParaRPr kumimoji="0" lang="es-MX" sz="1800" b="1" i="0" u="none" strike="noStrike" cap="none" normalizeH="0" baseline="0" dirty="0">
              <a:ln>
                <a:noFill/>
              </a:ln>
              <a:solidFill>
                <a:schemeClr val="tx1"/>
              </a:solidFill>
              <a:effectLst/>
            </a:endParaRPr>
          </a:p>
        </p:txBody>
      </p:sp>
      <p:sp>
        <p:nvSpPr>
          <p:cNvPr id="60" name="Rectangle 18">
            <a:extLst>
              <a:ext uri="{FF2B5EF4-FFF2-40B4-BE49-F238E27FC236}">
                <a16:creationId xmlns:a16="http://schemas.microsoft.com/office/drawing/2014/main" id="{CCBFDC86-8C8E-3E57-DDB7-15947C3786D6}"/>
              </a:ext>
            </a:extLst>
          </p:cNvPr>
          <p:cNvSpPr/>
          <p:nvPr/>
        </p:nvSpPr>
        <p:spPr bwMode="auto">
          <a:xfrm>
            <a:off x="8747312" y="4425577"/>
            <a:ext cx="762000" cy="381000"/>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s-MX" sz="1800" b="1" i="0" u="none" strike="noStrike" cap="none" normalizeH="0" baseline="0" dirty="0">
                <a:ln>
                  <a:noFill/>
                </a:ln>
                <a:solidFill>
                  <a:schemeClr val="tx1"/>
                </a:solidFill>
                <a:effectLst/>
              </a:rPr>
              <a:t>D</a:t>
            </a:r>
          </a:p>
        </p:txBody>
      </p:sp>
      <p:sp>
        <p:nvSpPr>
          <p:cNvPr id="61" name="Rectangle 19">
            <a:extLst>
              <a:ext uri="{FF2B5EF4-FFF2-40B4-BE49-F238E27FC236}">
                <a16:creationId xmlns:a16="http://schemas.microsoft.com/office/drawing/2014/main" id="{04441C3B-EFC8-0565-62CE-BFA897479B45}"/>
              </a:ext>
            </a:extLst>
          </p:cNvPr>
          <p:cNvSpPr/>
          <p:nvPr/>
        </p:nvSpPr>
        <p:spPr bwMode="auto">
          <a:xfrm>
            <a:off x="10710583" y="4413088"/>
            <a:ext cx="762000" cy="381000"/>
          </a:xfrm>
          <a:prstGeom prst="rect">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s-MX" sz="1800" b="1" i="0" u="none" strike="noStrike" cap="none" normalizeH="0" baseline="0" dirty="0">
                <a:ln>
                  <a:noFill/>
                </a:ln>
                <a:solidFill>
                  <a:schemeClr val="tx1"/>
                </a:solidFill>
                <a:effectLst/>
              </a:rPr>
              <a:t>E</a:t>
            </a:r>
          </a:p>
        </p:txBody>
      </p:sp>
      <p:cxnSp>
        <p:nvCxnSpPr>
          <p:cNvPr id="62" name="Connector: Elbow 21">
            <a:extLst>
              <a:ext uri="{FF2B5EF4-FFF2-40B4-BE49-F238E27FC236}">
                <a16:creationId xmlns:a16="http://schemas.microsoft.com/office/drawing/2014/main" id="{72C3A812-13AB-3F0C-7674-3BFFAA908ECC}"/>
              </a:ext>
            </a:extLst>
          </p:cNvPr>
          <p:cNvCxnSpPr>
            <a:stCxn id="45" idx="2"/>
            <a:endCxn id="57" idx="0"/>
          </p:cNvCxnSpPr>
          <p:nvPr/>
        </p:nvCxnSpPr>
        <p:spPr bwMode="auto">
          <a:xfrm rot="16200000" flipH="1">
            <a:off x="1957668" y="3433856"/>
            <a:ext cx="1539688" cy="457200"/>
          </a:xfrm>
          <a:prstGeom prst="bentConnector3">
            <a:avLst/>
          </a:prstGeom>
          <a:solidFill>
            <a:schemeClr val="accent1"/>
          </a:solidFill>
          <a:ln w="9525" cap="flat" cmpd="sng" algn="ctr">
            <a:solidFill>
              <a:schemeClr val="tx1"/>
            </a:solidFill>
            <a:prstDash val="solid"/>
            <a:round/>
            <a:headEnd type="none" w="med" len="med"/>
            <a:tailEnd type="triangle"/>
          </a:ln>
          <a:effectLst/>
        </p:spPr>
      </p:cxnSp>
      <p:cxnSp>
        <p:nvCxnSpPr>
          <p:cNvPr id="63" name="Connector: Elbow 22">
            <a:extLst>
              <a:ext uri="{FF2B5EF4-FFF2-40B4-BE49-F238E27FC236}">
                <a16:creationId xmlns:a16="http://schemas.microsoft.com/office/drawing/2014/main" id="{310602C7-ECDC-56B4-8E06-521881AFD314}"/>
              </a:ext>
            </a:extLst>
          </p:cNvPr>
          <p:cNvCxnSpPr>
            <a:cxnSpLocks/>
            <a:stCxn id="46" idx="2"/>
            <a:endCxn id="57" idx="0"/>
          </p:cNvCxnSpPr>
          <p:nvPr/>
        </p:nvCxnSpPr>
        <p:spPr bwMode="auto">
          <a:xfrm rot="5400000">
            <a:off x="2435599" y="3413124"/>
            <a:ext cx="1539689" cy="498662"/>
          </a:xfrm>
          <a:prstGeom prst="bentConnector3">
            <a:avLst/>
          </a:prstGeom>
          <a:solidFill>
            <a:schemeClr val="accent1"/>
          </a:solidFill>
          <a:ln w="9525" cap="flat" cmpd="sng" algn="ctr">
            <a:solidFill>
              <a:schemeClr val="tx1"/>
            </a:solidFill>
            <a:prstDash val="solid"/>
            <a:round/>
            <a:headEnd type="none" w="med" len="med"/>
            <a:tailEnd type="triangle"/>
          </a:ln>
          <a:effectLst/>
        </p:spPr>
      </p:cxnSp>
      <p:cxnSp>
        <p:nvCxnSpPr>
          <p:cNvPr id="64" name="Connector: Elbow 25">
            <a:extLst>
              <a:ext uri="{FF2B5EF4-FFF2-40B4-BE49-F238E27FC236}">
                <a16:creationId xmlns:a16="http://schemas.microsoft.com/office/drawing/2014/main" id="{2C584FD7-094F-8B08-D964-188A106B0BEA}"/>
              </a:ext>
            </a:extLst>
          </p:cNvPr>
          <p:cNvCxnSpPr>
            <a:cxnSpLocks/>
            <a:stCxn id="48" idx="2"/>
            <a:endCxn id="58" idx="0"/>
          </p:cNvCxnSpPr>
          <p:nvPr/>
        </p:nvCxnSpPr>
        <p:spPr bwMode="auto">
          <a:xfrm rot="16200000" flipH="1">
            <a:off x="4002181" y="3420969"/>
            <a:ext cx="1539688" cy="482974"/>
          </a:xfrm>
          <a:prstGeom prst="bentConnector3">
            <a:avLst>
              <a:gd name="adj1" fmla="val 50000"/>
            </a:avLst>
          </a:prstGeom>
          <a:solidFill>
            <a:schemeClr val="accent1"/>
          </a:solidFill>
          <a:ln w="9525" cap="flat" cmpd="sng" algn="ctr">
            <a:solidFill>
              <a:schemeClr val="tx1"/>
            </a:solidFill>
            <a:prstDash val="solid"/>
            <a:round/>
            <a:headEnd type="none" w="med" len="med"/>
            <a:tailEnd type="triangle"/>
          </a:ln>
          <a:effectLst/>
        </p:spPr>
      </p:cxnSp>
      <p:cxnSp>
        <p:nvCxnSpPr>
          <p:cNvPr id="65" name="Connector: Elbow 28">
            <a:extLst>
              <a:ext uri="{FF2B5EF4-FFF2-40B4-BE49-F238E27FC236}">
                <a16:creationId xmlns:a16="http://schemas.microsoft.com/office/drawing/2014/main" id="{5FA2CB66-09F4-6733-D773-252E6F0D7005}"/>
              </a:ext>
            </a:extLst>
          </p:cNvPr>
          <p:cNvCxnSpPr>
            <a:cxnSpLocks/>
            <a:stCxn id="49" idx="2"/>
            <a:endCxn id="58" idx="0"/>
          </p:cNvCxnSpPr>
          <p:nvPr/>
        </p:nvCxnSpPr>
        <p:spPr bwMode="auto">
          <a:xfrm rot="5400000">
            <a:off x="4480112" y="3426011"/>
            <a:ext cx="1539689" cy="472888"/>
          </a:xfrm>
          <a:prstGeom prst="bentConnector3">
            <a:avLst>
              <a:gd name="adj1" fmla="val 50000"/>
            </a:avLst>
          </a:prstGeom>
          <a:solidFill>
            <a:schemeClr val="accent1"/>
          </a:solidFill>
          <a:ln w="9525" cap="flat" cmpd="sng" algn="ctr">
            <a:solidFill>
              <a:schemeClr val="tx1"/>
            </a:solidFill>
            <a:prstDash val="solid"/>
            <a:round/>
            <a:headEnd type="none" w="med" len="med"/>
            <a:tailEnd type="triangle"/>
          </a:ln>
          <a:effectLst/>
        </p:spPr>
      </p:cxnSp>
      <p:cxnSp>
        <p:nvCxnSpPr>
          <p:cNvPr id="66" name="Connector: Elbow 31">
            <a:extLst>
              <a:ext uri="{FF2B5EF4-FFF2-40B4-BE49-F238E27FC236}">
                <a16:creationId xmlns:a16="http://schemas.microsoft.com/office/drawing/2014/main" id="{43CE8B99-21C7-B22E-C789-6B026D3C6B18}"/>
              </a:ext>
            </a:extLst>
          </p:cNvPr>
          <p:cNvCxnSpPr>
            <a:cxnSpLocks/>
            <a:stCxn id="50" idx="2"/>
            <a:endCxn id="59" idx="0"/>
          </p:cNvCxnSpPr>
          <p:nvPr/>
        </p:nvCxnSpPr>
        <p:spPr bwMode="auto">
          <a:xfrm rot="16200000" flipH="1">
            <a:off x="6068626" y="3410802"/>
            <a:ext cx="1520476" cy="484095"/>
          </a:xfrm>
          <a:prstGeom prst="bentConnector3">
            <a:avLst>
              <a:gd name="adj1" fmla="val 50000"/>
            </a:avLst>
          </a:prstGeom>
          <a:solidFill>
            <a:schemeClr val="accent1"/>
          </a:solidFill>
          <a:ln w="9525" cap="flat" cmpd="sng" algn="ctr">
            <a:solidFill>
              <a:schemeClr val="tx1"/>
            </a:solidFill>
            <a:prstDash val="solid"/>
            <a:round/>
            <a:headEnd type="none" w="med" len="med"/>
            <a:tailEnd type="triangle"/>
          </a:ln>
          <a:effectLst/>
        </p:spPr>
      </p:cxnSp>
      <p:cxnSp>
        <p:nvCxnSpPr>
          <p:cNvPr id="67" name="Connector: Elbow 34">
            <a:extLst>
              <a:ext uri="{FF2B5EF4-FFF2-40B4-BE49-F238E27FC236}">
                <a16:creationId xmlns:a16="http://schemas.microsoft.com/office/drawing/2014/main" id="{FB74D629-5F86-BABA-2CD3-199E7926B4A1}"/>
              </a:ext>
            </a:extLst>
          </p:cNvPr>
          <p:cNvCxnSpPr>
            <a:cxnSpLocks/>
            <a:stCxn id="51" idx="2"/>
            <a:endCxn id="59" idx="0"/>
          </p:cNvCxnSpPr>
          <p:nvPr/>
        </p:nvCxnSpPr>
        <p:spPr bwMode="auto">
          <a:xfrm rot="5400000">
            <a:off x="6546558" y="3416966"/>
            <a:ext cx="1520477" cy="471767"/>
          </a:xfrm>
          <a:prstGeom prst="bentConnector3">
            <a:avLst>
              <a:gd name="adj1" fmla="val 50000"/>
            </a:avLst>
          </a:prstGeom>
          <a:solidFill>
            <a:schemeClr val="accent1"/>
          </a:solidFill>
          <a:ln w="9525" cap="flat" cmpd="sng" algn="ctr">
            <a:solidFill>
              <a:schemeClr val="tx1"/>
            </a:solidFill>
            <a:prstDash val="solid"/>
            <a:round/>
            <a:headEnd type="none" w="med" len="med"/>
            <a:tailEnd type="triangle"/>
          </a:ln>
          <a:effectLst/>
        </p:spPr>
      </p:cxnSp>
      <p:cxnSp>
        <p:nvCxnSpPr>
          <p:cNvPr id="68" name="Connector: Elbow 37">
            <a:extLst>
              <a:ext uri="{FF2B5EF4-FFF2-40B4-BE49-F238E27FC236}">
                <a16:creationId xmlns:a16="http://schemas.microsoft.com/office/drawing/2014/main" id="{BA9B9F34-B17E-2090-A412-AC65DFD2A03D}"/>
              </a:ext>
            </a:extLst>
          </p:cNvPr>
          <p:cNvCxnSpPr>
            <a:cxnSpLocks/>
            <a:stCxn id="52" idx="2"/>
            <a:endCxn id="60" idx="0"/>
          </p:cNvCxnSpPr>
          <p:nvPr/>
        </p:nvCxnSpPr>
        <p:spPr bwMode="auto">
          <a:xfrm rot="16200000" flipH="1">
            <a:off x="8091768" y="3389032"/>
            <a:ext cx="1532965" cy="540124"/>
          </a:xfrm>
          <a:prstGeom prst="bentConnector3">
            <a:avLst>
              <a:gd name="adj1" fmla="val 50000"/>
            </a:avLst>
          </a:prstGeom>
          <a:solidFill>
            <a:schemeClr val="accent1"/>
          </a:solidFill>
          <a:ln w="9525" cap="flat" cmpd="sng" algn="ctr">
            <a:solidFill>
              <a:schemeClr val="tx1"/>
            </a:solidFill>
            <a:prstDash val="solid"/>
            <a:round/>
            <a:headEnd type="none" w="med" len="med"/>
            <a:tailEnd type="triangle"/>
          </a:ln>
          <a:effectLst/>
        </p:spPr>
      </p:cxnSp>
      <p:cxnSp>
        <p:nvCxnSpPr>
          <p:cNvPr id="69" name="Connector: Elbow 40">
            <a:extLst>
              <a:ext uri="{FF2B5EF4-FFF2-40B4-BE49-F238E27FC236}">
                <a16:creationId xmlns:a16="http://schemas.microsoft.com/office/drawing/2014/main" id="{DB855C28-BCE4-E7A1-D99D-BD1064AEAB2B}"/>
              </a:ext>
            </a:extLst>
          </p:cNvPr>
          <p:cNvCxnSpPr>
            <a:cxnSpLocks/>
            <a:stCxn id="53" idx="2"/>
            <a:endCxn id="60" idx="0"/>
          </p:cNvCxnSpPr>
          <p:nvPr/>
        </p:nvCxnSpPr>
        <p:spPr bwMode="auto">
          <a:xfrm rot="5400000">
            <a:off x="8569698" y="3451225"/>
            <a:ext cx="1532966" cy="415738"/>
          </a:xfrm>
          <a:prstGeom prst="bentConnector3">
            <a:avLst>
              <a:gd name="adj1" fmla="val 50000"/>
            </a:avLst>
          </a:prstGeom>
          <a:solidFill>
            <a:schemeClr val="accent1"/>
          </a:solidFill>
          <a:ln w="9525" cap="flat" cmpd="sng" algn="ctr">
            <a:solidFill>
              <a:schemeClr val="tx1"/>
            </a:solidFill>
            <a:prstDash val="solid"/>
            <a:round/>
            <a:headEnd type="none" w="med" len="med"/>
            <a:tailEnd type="triangle"/>
          </a:ln>
          <a:effectLst/>
        </p:spPr>
      </p:cxnSp>
      <p:cxnSp>
        <p:nvCxnSpPr>
          <p:cNvPr id="70" name="Connector: Elbow 44">
            <a:extLst>
              <a:ext uri="{FF2B5EF4-FFF2-40B4-BE49-F238E27FC236}">
                <a16:creationId xmlns:a16="http://schemas.microsoft.com/office/drawing/2014/main" id="{BAFF7C56-28F6-4793-53A8-100C17AAC35B}"/>
              </a:ext>
            </a:extLst>
          </p:cNvPr>
          <p:cNvCxnSpPr>
            <a:cxnSpLocks/>
            <a:stCxn id="54" idx="2"/>
            <a:endCxn id="61" idx="0"/>
          </p:cNvCxnSpPr>
          <p:nvPr/>
        </p:nvCxnSpPr>
        <p:spPr bwMode="auto">
          <a:xfrm rot="16200000" flipH="1">
            <a:off x="10043914" y="3365419"/>
            <a:ext cx="1520476" cy="574862"/>
          </a:xfrm>
          <a:prstGeom prst="bentConnector3">
            <a:avLst>
              <a:gd name="adj1" fmla="val 50000"/>
            </a:avLst>
          </a:prstGeom>
          <a:solidFill>
            <a:schemeClr val="accent1"/>
          </a:solidFill>
          <a:ln w="9525" cap="flat" cmpd="sng" algn="ctr">
            <a:solidFill>
              <a:schemeClr val="tx1"/>
            </a:solidFill>
            <a:prstDash val="solid"/>
            <a:round/>
            <a:headEnd type="none" w="med" len="med"/>
            <a:tailEnd type="triangle"/>
          </a:ln>
          <a:effectLst/>
        </p:spPr>
      </p:cxnSp>
      <p:cxnSp>
        <p:nvCxnSpPr>
          <p:cNvPr id="71" name="Connector: Elbow 49">
            <a:extLst>
              <a:ext uri="{FF2B5EF4-FFF2-40B4-BE49-F238E27FC236}">
                <a16:creationId xmlns:a16="http://schemas.microsoft.com/office/drawing/2014/main" id="{07895128-6AD0-7C4C-1CA0-D08B3EF3DCDF}"/>
              </a:ext>
            </a:extLst>
          </p:cNvPr>
          <p:cNvCxnSpPr>
            <a:cxnSpLocks/>
            <a:stCxn id="55" idx="2"/>
            <a:endCxn id="61" idx="0"/>
          </p:cNvCxnSpPr>
          <p:nvPr/>
        </p:nvCxnSpPr>
        <p:spPr bwMode="auto">
          <a:xfrm rot="5400000">
            <a:off x="10521845" y="3462349"/>
            <a:ext cx="1520477" cy="381000"/>
          </a:xfrm>
          <a:prstGeom prst="bentConnector3">
            <a:avLst>
              <a:gd name="adj1" fmla="val 50000"/>
            </a:avLst>
          </a:prstGeom>
          <a:solidFill>
            <a:schemeClr val="accent1"/>
          </a:solidFill>
          <a:ln w="9525" cap="flat" cmpd="sng" algn="ctr">
            <a:solidFill>
              <a:schemeClr val="tx1"/>
            </a:solidFill>
            <a:prstDash val="solid"/>
            <a:round/>
            <a:headEnd type="none" w="med" len="med"/>
            <a:tailEnd type="triangle"/>
          </a:ln>
          <a:effectLst/>
        </p:spPr>
      </p:cxnSp>
      <p:sp>
        <p:nvSpPr>
          <p:cNvPr id="72" name="Left Brace 54">
            <a:extLst>
              <a:ext uri="{FF2B5EF4-FFF2-40B4-BE49-F238E27FC236}">
                <a16:creationId xmlns:a16="http://schemas.microsoft.com/office/drawing/2014/main" id="{CD011C94-53F6-FC1E-D9DF-89079ABAC162}"/>
              </a:ext>
            </a:extLst>
          </p:cNvPr>
          <p:cNvSpPr/>
          <p:nvPr/>
        </p:nvSpPr>
        <p:spPr bwMode="auto">
          <a:xfrm>
            <a:off x="5486400" y="4989964"/>
            <a:ext cx="264739" cy="911486"/>
          </a:xfrm>
          <a:prstGeom prst="leftBrace">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MX" sz="2400" b="0" i="0" u="none" strike="noStrike" cap="none" normalizeH="0" baseline="0" dirty="0">
              <a:ln>
                <a:noFill/>
              </a:ln>
              <a:solidFill>
                <a:schemeClr val="tx1"/>
              </a:solidFill>
              <a:effectLst/>
            </a:endParaRPr>
          </a:p>
        </p:txBody>
      </p:sp>
      <p:sp>
        <p:nvSpPr>
          <p:cNvPr id="73" name="TextBox 55">
            <a:extLst>
              <a:ext uri="{FF2B5EF4-FFF2-40B4-BE49-F238E27FC236}">
                <a16:creationId xmlns:a16="http://schemas.microsoft.com/office/drawing/2014/main" id="{35FC11E9-E91D-415A-4956-200B063A2978}"/>
              </a:ext>
            </a:extLst>
          </p:cNvPr>
          <p:cNvSpPr txBox="1"/>
          <p:nvPr/>
        </p:nvSpPr>
        <p:spPr>
          <a:xfrm>
            <a:off x="1191184" y="3441700"/>
            <a:ext cx="184731" cy="646331"/>
          </a:xfrm>
          <a:prstGeom prst="rect">
            <a:avLst/>
          </a:prstGeom>
          <a:noFill/>
        </p:spPr>
        <p:txBody>
          <a:bodyPr wrap="none" rtlCol="0">
            <a:spAutoFit/>
          </a:bodyPr>
          <a:lstStyle/>
          <a:p>
            <a:endParaRPr lang="es-MX" dirty="0"/>
          </a:p>
          <a:p>
            <a:endParaRPr lang="es-MX" dirty="0"/>
          </a:p>
        </p:txBody>
      </p:sp>
      <p:sp>
        <p:nvSpPr>
          <p:cNvPr id="74" name="TextBox 56">
            <a:extLst>
              <a:ext uri="{FF2B5EF4-FFF2-40B4-BE49-F238E27FC236}">
                <a16:creationId xmlns:a16="http://schemas.microsoft.com/office/drawing/2014/main" id="{36EA7C7E-D654-ED22-F6B5-4951058ECB40}"/>
              </a:ext>
            </a:extLst>
          </p:cNvPr>
          <p:cNvSpPr txBox="1"/>
          <p:nvPr/>
        </p:nvSpPr>
        <p:spPr>
          <a:xfrm>
            <a:off x="409116" y="3408233"/>
            <a:ext cx="1597398" cy="738664"/>
          </a:xfrm>
          <a:prstGeom prst="rect">
            <a:avLst/>
          </a:prstGeom>
          <a:noFill/>
        </p:spPr>
        <p:txBody>
          <a:bodyPr wrap="square" rtlCol="0">
            <a:spAutoFit/>
          </a:bodyPr>
          <a:lstStyle/>
          <a:p>
            <a:r>
              <a:rPr lang="es-MX" sz="1400" b="1" dirty="0"/>
              <a:t>LT = 30 Días</a:t>
            </a:r>
          </a:p>
          <a:p>
            <a:r>
              <a:rPr lang="es-MX" sz="1400" dirty="0"/>
              <a:t>Decorado de Molduras</a:t>
            </a:r>
          </a:p>
        </p:txBody>
      </p:sp>
      <p:sp>
        <p:nvSpPr>
          <p:cNvPr id="75" name="Left Brace 57">
            <a:extLst>
              <a:ext uri="{FF2B5EF4-FFF2-40B4-BE49-F238E27FC236}">
                <a16:creationId xmlns:a16="http://schemas.microsoft.com/office/drawing/2014/main" id="{F59D1A12-3CB2-6106-DB5E-07C2DDBC3069}"/>
              </a:ext>
            </a:extLst>
          </p:cNvPr>
          <p:cNvSpPr/>
          <p:nvPr/>
        </p:nvSpPr>
        <p:spPr bwMode="auto">
          <a:xfrm>
            <a:off x="2053477" y="2963721"/>
            <a:ext cx="224509" cy="1697179"/>
          </a:xfrm>
          <a:prstGeom prst="leftBrace">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MX" sz="2400" b="0" i="0" u="none" strike="noStrike" cap="none" normalizeH="0" baseline="0" dirty="0">
              <a:ln>
                <a:noFill/>
              </a:ln>
              <a:solidFill>
                <a:schemeClr val="tx1"/>
              </a:solidFill>
              <a:effectLst/>
            </a:endParaRPr>
          </a:p>
        </p:txBody>
      </p:sp>
      <p:sp>
        <p:nvSpPr>
          <p:cNvPr id="76" name="TextBox 58">
            <a:extLst>
              <a:ext uri="{FF2B5EF4-FFF2-40B4-BE49-F238E27FC236}">
                <a16:creationId xmlns:a16="http://schemas.microsoft.com/office/drawing/2014/main" id="{5E2DB352-2624-3825-7399-197C48A4B1A2}"/>
              </a:ext>
            </a:extLst>
          </p:cNvPr>
          <p:cNvSpPr txBox="1"/>
          <p:nvPr/>
        </p:nvSpPr>
        <p:spPr>
          <a:xfrm>
            <a:off x="1343584" y="3594100"/>
            <a:ext cx="184731" cy="646331"/>
          </a:xfrm>
          <a:prstGeom prst="rect">
            <a:avLst/>
          </a:prstGeom>
          <a:noFill/>
        </p:spPr>
        <p:txBody>
          <a:bodyPr wrap="none" rtlCol="0">
            <a:spAutoFit/>
          </a:bodyPr>
          <a:lstStyle/>
          <a:p>
            <a:endParaRPr lang="es-MX" dirty="0"/>
          </a:p>
          <a:p>
            <a:endParaRPr lang="es-MX" dirty="0"/>
          </a:p>
        </p:txBody>
      </p:sp>
      <p:sp>
        <p:nvSpPr>
          <p:cNvPr id="77" name="TextBox 59">
            <a:extLst>
              <a:ext uri="{FF2B5EF4-FFF2-40B4-BE49-F238E27FC236}">
                <a16:creationId xmlns:a16="http://schemas.microsoft.com/office/drawing/2014/main" id="{EEE0E16C-D8EC-3923-8CDD-7EC92221D61B}"/>
              </a:ext>
            </a:extLst>
          </p:cNvPr>
          <p:cNvSpPr txBox="1"/>
          <p:nvPr/>
        </p:nvSpPr>
        <p:spPr>
          <a:xfrm>
            <a:off x="4112839" y="5162786"/>
            <a:ext cx="1597398" cy="738664"/>
          </a:xfrm>
          <a:prstGeom prst="rect">
            <a:avLst/>
          </a:prstGeom>
          <a:noFill/>
        </p:spPr>
        <p:txBody>
          <a:bodyPr wrap="square" rtlCol="0">
            <a:spAutoFit/>
          </a:bodyPr>
          <a:lstStyle/>
          <a:p>
            <a:r>
              <a:rPr lang="es-MX" sz="1400" b="1" dirty="0"/>
              <a:t>LT = 60 Días</a:t>
            </a:r>
            <a:br>
              <a:rPr lang="es-MX" sz="1400" dirty="0"/>
            </a:br>
            <a:r>
              <a:rPr lang="es-MX" sz="1400" dirty="0"/>
              <a:t>Fabricación de Molduras</a:t>
            </a:r>
          </a:p>
        </p:txBody>
      </p:sp>
      <p:sp>
        <p:nvSpPr>
          <p:cNvPr id="78" name="Título 77">
            <a:extLst>
              <a:ext uri="{FF2B5EF4-FFF2-40B4-BE49-F238E27FC236}">
                <a16:creationId xmlns:a16="http://schemas.microsoft.com/office/drawing/2014/main" id="{AE498CD1-B505-5399-CCFB-53A9E7091E90}"/>
              </a:ext>
            </a:extLst>
          </p:cNvPr>
          <p:cNvSpPr>
            <a:spLocks noGrp="1"/>
          </p:cNvSpPr>
          <p:nvPr>
            <p:ph type="title"/>
          </p:nvPr>
        </p:nvSpPr>
        <p:spPr/>
        <p:txBody>
          <a:bodyPr/>
          <a:lstStyle/>
          <a:p>
            <a:r>
              <a:rPr lang="es-MX" noProof="0" dirty="0"/>
              <a:t>Ejemplo Real de </a:t>
            </a:r>
            <a:r>
              <a:rPr lang="es-MX" noProof="0" dirty="0" err="1"/>
              <a:t>Postponement</a:t>
            </a:r>
            <a:r>
              <a:rPr lang="es-MX" noProof="0" dirty="0"/>
              <a:t> en Compras</a:t>
            </a:r>
            <a:endParaRPr lang="es-MX" dirty="0"/>
          </a:p>
        </p:txBody>
      </p:sp>
      <p:sp>
        <p:nvSpPr>
          <p:cNvPr id="80" name="CuadroTexto 79">
            <a:extLst>
              <a:ext uri="{FF2B5EF4-FFF2-40B4-BE49-F238E27FC236}">
                <a16:creationId xmlns:a16="http://schemas.microsoft.com/office/drawing/2014/main" id="{E82FC5A0-09CF-4819-8C97-37EF1F08B2EC}"/>
              </a:ext>
            </a:extLst>
          </p:cNvPr>
          <p:cNvSpPr txBox="1"/>
          <p:nvPr/>
        </p:nvSpPr>
        <p:spPr>
          <a:xfrm>
            <a:off x="839788" y="1376918"/>
            <a:ext cx="6096000" cy="369332"/>
          </a:xfrm>
          <a:prstGeom prst="rect">
            <a:avLst/>
          </a:prstGeom>
          <a:noFill/>
        </p:spPr>
        <p:txBody>
          <a:bodyPr wrap="square">
            <a:spAutoFit/>
          </a:bodyPr>
          <a:lstStyle/>
          <a:p>
            <a:r>
              <a:rPr lang="es-MX" sz="1800" dirty="0"/>
              <a:t>Compra de Vidrio Terminado para Envasar Líquidos</a:t>
            </a:r>
          </a:p>
        </p:txBody>
      </p:sp>
      <p:sp>
        <p:nvSpPr>
          <p:cNvPr id="82" name="CuadroTexto 81">
            <a:extLst>
              <a:ext uri="{FF2B5EF4-FFF2-40B4-BE49-F238E27FC236}">
                <a16:creationId xmlns:a16="http://schemas.microsoft.com/office/drawing/2014/main" id="{166030A8-B636-3FBE-090A-0687707FFF92}"/>
              </a:ext>
            </a:extLst>
          </p:cNvPr>
          <p:cNvSpPr txBox="1"/>
          <p:nvPr/>
        </p:nvSpPr>
        <p:spPr>
          <a:xfrm>
            <a:off x="839788" y="1705717"/>
            <a:ext cx="6096000" cy="369332"/>
          </a:xfrm>
          <a:prstGeom prst="rect">
            <a:avLst/>
          </a:prstGeom>
          <a:noFill/>
        </p:spPr>
        <p:txBody>
          <a:bodyPr wrap="square">
            <a:spAutoFit/>
          </a:bodyPr>
          <a:lstStyle/>
          <a:p>
            <a:r>
              <a:rPr lang="es-MX" b="1" dirty="0">
                <a:solidFill>
                  <a:srgbClr val="C00000"/>
                </a:solidFill>
              </a:rPr>
              <a:t>Cambio con </a:t>
            </a:r>
            <a:r>
              <a:rPr lang="es-MX" b="1" dirty="0" err="1">
                <a:solidFill>
                  <a:srgbClr val="C00000"/>
                </a:solidFill>
              </a:rPr>
              <a:t>Postponement</a:t>
            </a:r>
            <a:endParaRPr lang="es-MX" b="1" dirty="0">
              <a:solidFill>
                <a:srgbClr val="C00000"/>
              </a:solidFill>
            </a:endParaRPr>
          </a:p>
        </p:txBody>
      </p:sp>
      <p:sp>
        <p:nvSpPr>
          <p:cNvPr id="83" name="Marcador de pie de página 82">
            <a:extLst>
              <a:ext uri="{FF2B5EF4-FFF2-40B4-BE49-F238E27FC236}">
                <a16:creationId xmlns:a16="http://schemas.microsoft.com/office/drawing/2014/main" id="{36F0D3FE-CCCF-5EA4-AD1C-283D6D34C334}"/>
              </a:ext>
            </a:extLst>
          </p:cNvPr>
          <p:cNvSpPr>
            <a:spLocks noGrp="1"/>
          </p:cNvSpPr>
          <p:nvPr>
            <p:ph type="ftr" sz="quarter" idx="11"/>
          </p:nvPr>
        </p:nvSpPr>
        <p:spPr/>
        <p:txBody>
          <a:bodyPr/>
          <a:lstStyle/>
          <a:p>
            <a:r>
              <a:rPr lang="es-MX"/>
              <a:t>Postponement</a:t>
            </a:r>
          </a:p>
        </p:txBody>
      </p:sp>
      <p:sp>
        <p:nvSpPr>
          <p:cNvPr id="84" name="Marcador de número de diapositiva 83">
            <a:extLst>
              <a:ext uri="{FF2B5EF4-FFF2-40B4-BE49-F238E27FC236}">
                <a16:creationId xmlns:a16="http://schemas.microsoft.com/office/drawing/2014/main" id="{DBBE35F2-37D1-43F0-381F-5BE52EB55796}"/>
              </a:ext>
            </a:extLst>
          </p:cNvPr>
          <p:cNvSpPr>
            <a:spLocks noGrp="1"/>
          </p:cNvSpPr>
          <p:nvPr>
            <p:ph type="sldNum" sz="quarter" idx="12"/>
          </p:nvPr>
        </p:nvSpPr>
        <p:spPr/>
        <p:txBody>
          <a:bodyPr/>
          <a:lstStyle/>
          <a:p>
            <a:fld id="{4252571F-A6C3-4D2F-9088-D287B168DCB5}" type="slidenum">
              <a:rPr lang="es-MX" smtClean="0"/>
              <a:t>12</a:t>
            </a:fld>
            <a:endParaRPr lang="es-MX"/>
          </a:p>
        </p:txBody>
      </p:sp>
      <p:pic>
        <p:nvPicPr>
          <p:cNvPr id="2" name="Picture 1">
            <a:extLst>
              <a:ext uri="{FF2B5EF4-FFF2-40B4-BE49-F238E27FC236}">
                <a16:creationId xmlns:a16="http://schemas.microsoft.com/office/drawing/2014/main" id="{F429282D-D0C8-4282-3B2D-6E85167AA489}"/>
              </a:ext>
            </a:extLst>
          </p:cNvPr>
          <p:cNvPicPr>
            <a:picLocks noChangeAspect="1"/>
          </p:cNvPicPr>
          <p:nvPr/>
        </p:nvPicPr>
        <p:blipFill>
          <a:blip r:embed="rId2"/>
          <a:stretch>
            <a:fillRect/>
          </a:stretch>
        </p:blipFill>
        <p:spPr>
          <a:xfrm>
            <a:off x="9042216" y="247147"/>
            <a:ext cx="3017782" cy="1700931"/>
          </a:xfrm>
          <a:prstGeom prst="rect">
            <a:avLst/>
          </a:prstGeom>
        </p:spPr>
      </p:pic>
    </p:spTree>
    <p:extLst>
      <p:ext uri="{BB962C8B-B14F-4D97-AF65-F5344CB8AC3E}">
        <p14:creationId xmlns:p14="http://schemas.microsoft.com/office/powerpoint/2010/main" val="6559748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0EC7AB-9C2D-86DA-12EA-A6D943A165C3}"/>
              </a:ext>
            </a:extLst>
          </p:cNvPr>
          <p:cNvSpPr>
            <a:spLocks noGrp="1"/>
          </p:cNvSpPr>
          <p:nvPr>
            <p:ph type="title"/>
          </p:nvPr>
        </p:nvSpPr>
        <p:spPr>
          <a:xfrm>
            <a:off x="707571" y="0"/>
            <a:ext cx="10515600" cy="1325563"/>
          </a:xfrm>
        </p:spPr>
        <p:txBody>
          <a:bodyPr/>
          <a:lstStyle/>
          <a:p>
            <a:r>
              <a:rPr lang="es-MX" dirty="0"/>
              <a:t>Ejemplo Real de </a:t>
            </a:r>
            <a:r>
              <a:rPr lang="es-MX" dirty="0" err="1"/>
              <a:t>Postponement</a:t>
            </a:r>
            <a:r>
              <a:rPr lang="es-MX" dirty="0"/>
              <a:t> en Compras</a:t>
            </a:r>
          </a:p>
        </p:txBody>
      </p:sp>
      <p:sp>
        <p:nvSpPr>
          <p:cNvPr id="3" name="Marcador de pie de página 2">
            <a:extLst>
              <a:ext uri="{FF2B5EF4-FFF2-40B4-BE49-F238E27FC236}">
                <a16:creationId xmlns:a16="http://schemas.microsoft.com/office/drawing/2014/main" id="{EC996C1F-A9AD-A9A7-99B0-8B33741BE591}"/>
              </a:ext>
            </a:extLst>
          </p:cNvPr>
          <p:cNvSpPr>
            <a:spLocks noGrp="1"/>
          </p:cNvSpPr>
          <p:nvPr>
            <p:ph type="ftr" sz="quarter" idx="11"/>
          </p:nvPr>
        </p:nvSpPr>
        <p:spPr>
          <a:xfrm>
            <a:off x="3679635" y="6364710"/>
            <a:ext cx="6120000" cy="365125"/>
          </a:xfrm>
        </p:spPr>
        <p:txBody>
          <a:bodyPr/>
          <a:lstStyle/>
          <a:p>
            <a:r>
              <a:rPr lang="es-MX" dirty="0" err="1"/>
              <a:t>Postponement</a:t>
            </a:r>
            <a:endParaRPr lang="es-MX" dirty="0"/>
          </a:p>
        </p:txBody>
      </p:sp>
      <p:sp>
        <p:nvSpPr>
          <p:cNvPr id="4" name="Marcador de número de diapositiva 3">
            <a:extLst>
              <a:ext uri="{FF2B5EF4-FFF2-40B4-BE49-F238E27FC236}">
                <a16:creationId xmlns:a16="http://schemas.microsoft.com/office/drawing/2014/main" id="{D9E92302-C124-3E2E-A0DF-8051191D7737}"/>
              </a:ext>
            </a:extLst>
          </p:cNvPr>
          <p:cNvSpPr>
            <a:spLocks noGrp="1"/>
          </p:cNvSpPr>
          <p:nvPr>
            <p:ph type="sldNum" sz="quarter" idx="12"/>
          </p:nvPr>
        </p:nvSpPr>
        <p:spPr>
          <a:xfrm>
            <a:off x="10252110" y="6364710"/>
            <a:ext cx="1080000" cy="365125"/>
          </a:xfrm>
        </p:spPr>
        <p:txBody>
          <a:bodyPr/>
          <a:lstStyle/>
          <a:p>
            <a:fld id="{4252571F-A6C3-4D2F-9088-D287B168DCB5}" type="slidenum">
              <a:rPr lang="es-MX" smtClean="0"/>
              <a:pPr/>
              <a:t>13</a:t>
            </a:fld>
            <a:endParaRPr lang="es-MX" dirty="0"/>
          </a:p>
        </p:txBody>
      </p:sp>
      <p:sp>
        <p:nvSpPr>
          <p:cNvPr id="5" name="CuadroTexto 4">
            <a:extLst>
              <a:ext uri="{FF2B5EF4-FFF2-40B4-BE49-F238E27FC236}">
                <a16:creationId xmlns:a16="http://schemas.microsoft.com/office/drawing/2014/main" id="{8FB88568-9A7B-AA5F-52B5-F8BD93639E83}"/>
              </a:ext>
            </a:extLst>
          </p:cNvPr>
          <p:cNvSpPr txBox="1"/>
          <p:nvPr/>
        </p:nvSpPr>
        <p:spPr>
          <a:xfrm>
            <a:off x="839788" y="1127028"/>
            <a:ext cx="10492322" cy="5078313"/>
          </a:xfrm>
          <a:prstGeom prst="rect">
            <a:avLst/>
          </a:prstGeom>
          <a:noFill/>
        </p:spPr>
        <p:txBody>
          <a:bodyPr wrap="square" rtlCol="0">
            <a:spAutoFit/>
          </a:bodyPr>
          <a:lstStyle/>
          <a:p>
            <a:r>
              <a:rPr lang="es-MX" b="1" dirty="0"/>
              <a:t>Compra de Vidrio Terminado para Envasar Líquidos</a:t>
            </a:r>
          </a:p>
          <a:p>
            <a:pPr marL="285750" indent="-285750">
              <a:buFont typeface="Arial" panose="020B0604020202020204" pitchFamily="34" charset="0"/>
              <a:buChar char="•"/>
            </a:pPr>
            <a:r>
              <a:rPr lang="es-MX" b="1" u="sng" dirty="0"/>
              <a:t>Negociación con el Proveedor</a:t>
            </a:r>
          </a:p>
          <a:p>
            <a:pPr marL="742950" lvl="1" indent="-285750">
              <a:buFont typeface="Arial" panose="020B0604020202020204" pitchFamily="34" charset="0"/>
              <a:buChar char="•"/>
            </a:pPr>
            <a:r>
              <a:rPr lang="es-MX" dirty="0"/>
              <a:t>El proveedor mantendrá un inventario máximo de 90 días de Molduras.</a:t>
            </a:r>
          </a:p>
          <a:p>
            <a:pPr marL="742950" lvl="1" indent="-285750">
              <a:buFont typeface="Arial" panose="020B0604020202020204" pitchFamily="34" charset="0"/>
              <a:buChar char="•"/>
            </a:pPr>
            <a:r>
              <a:rPr lang="es-MX" dirty="0"/>
              <a:t>Si el inventario de molduras lleva más tiempo de 90 días se tendrá que comprar el vidrio ya decorado</a:t>
            </a:r>
          </a:p>
          <a:p>
            <a:pPr marL="742950" lvl="1" indent="-285750">
              <a:buFont typeface="Arial" panose="020B0604020202020204" pitchFamily="34" charset="0"/>
              <a:buChar char="•"/>
            </a:pPr>
            <a:r>
              <a:rPr lang="es-MX" dirty="0"/>
              <a:t>El proveedor mandará semanalmente los niveles de inventario y sus programas de producción de cada moldura</a:t>
            </a:r>
          </a:p>
          <a:p>
            <a:pPr marL="742950" lvl="1" indent="-285750">
              <a:buFont typeface="Arial" panose="020B0604020202020204" pitchFamily="34" charset="0"/>
              <a:buChar char="•"/>
            </a:pPr>
            <a:r>
              <a:rPr lang="es-MX" dirty="0"/>
              <a:t>El cliente mandará planes de fabricación de molduras y vidrio terminado semanalmente, cuidando mantener no más de 90 días de molduras</a:t>
            </a:r>
          </a:p>
          <a:p>
            <a:pPr marL="742950" lvl="1" indent="-285750">
              <a:buFont typeface="Arial" panose="020B0604020202020204" pitchFamily="34" charset="0"/>
              <a:buChar char="•"/>
            </a:pPr>
            <a:r>
              <a:rPr lang="es-MX" dirty="0"/>
              <a:t>El vidrio terminado (decorado) se ordenará con órdenes de compra y las molduras con planes de fabricación</a:t>
            </a:r>
          </a:p>
          <a:p>
            <a:r>
              <a:rPr lang="es-MX" b="1" u="sng" dirty="0"/>
              <a:t>Beneficios Logrados</a:t>
            </a:r>
          </a:p>
          <a:p>
            <a:pPr marL="285750" indent="-285750">
              <a:buFont typeface="Arial" panose="020B0604020202020204" pitchFamily="34" charset="0"/>
              <a:buChar char="•"/>
            </a:pPr>
            <a:r>
              <a:rPr lang="es-MX" dirty="0"/>
              <a:t>Reducción del inventario de vidrio terminado (decorado) con el cliente en $18.00 millones de pesos</a:t>
            </a:r>
          </a:p>
          <a:p>
            <a:pPr marL="285750" indent="-285750">
              <a:buFont typeface="Arial" panose="020B0604020202020204" pitchFamily="34" charset="0"/>
              <a:buChar char="•"/>
            </a:pPr>
            <a:r>
              <a:rPr lang="es-MX" dirty="0"/>
              <a:t>Reducción del costo de mantener el inventario en $2.7 millones</a:t>
            </a:r>
          </a:p>
          <a:p>
            <a:pPr marL="285750" indent="-285750">
              <a:buFont typeface="Arial" panose="020B0604020202020204" pitchFamily="34" charset="0"/>
              <a:buChar char="•"/>
            </a:pPr>
            <a:r>
              <a:rPr lang="es-MX" dirty="0"/>
              <a:t>Incremento en la flexibilidad y el nivel de servicio al reducirse los tiempos de entrega del vidrio terminado (decorado) de 90 a 30 días</a:t>
            </a:r>
          </a:p>
          <a:p>
            <a:endParaRPr lang="es-MX" dirty="0"/>
          </a:p>
        </p:txBody>
      </p:sp>
      <p:pic>
        <p:nvPicPr>
          <p:cNvPr id="6" name="Picture 5">
            <a:extLst>
              <a:ext uri="{FF2B5EF4-FFF2-40B4-BE49-F238E27FC236}">
                <a16:creationId xmlns:a16="http://schemas.microsoft.com/office/drawing/2014/main" id="{0A23B638-2752-8E62-E708-8FF28789E437}"/>
              </a:ext>
            </a:extLst>
          </p:cNvPr>
          <p:cNvPicPr>
            <a:picLocks noChangeAspect="1"/>
          </p:cNvPicPr>
          <p:nvPr/>
        </p:nvPicPr>
        <p:blipFill>
          <a:blip r:embed="rId2"/>
          <a:stretch>
            <a:fillRect/>
          </a:stretch>
        </p:blipFill>
        <p:spPr>
          <a:xfrm>
            <a:off x="9174218" y="196878"/>
            <a:ext cx="3017782" cy="1700931"/>
          </a:xfrm>
          <a:prstGeom prst="rect">
            <a:avLst/>
          </a:prstGeom>
        </p:spPr>
      </p:pic>
    </p:spTree>
    <p:extLst>
      <p:ext uri="{BB962C8B-B14F-4D97-AF65-F5344CB8AC3E}">
        <p14:creationId xmlns:p14="http://schemas.microsoft.com/office/powerpoint/2010/main" val="2579818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94884C-89EC-97B0-6D47-3E768C777D6E}"/>
              </a:ext>
            </a:extLst>
          </p:cNvPr>
          <p:cNvSpPr>
            <a:spLocks noGrp="1"/>
          </p:cNvSpPr>
          <p:nvPr>
            <p:ph type="title"/>
          </p:nvPr>
        </p:nvSpPr>
        <p:spPr>
          <a:xfrm>
            <a:off x="483232" y="-339294"/>
            <a:ext cx="10515600" cy="1325563"/>
          </a:xfrm>
        </p:spPr>
        <p:txBody>
          <a:bodyPr/>
          <a:lstStyle/>
          <a:p>
            <a:r>
              <a:rPr lang="es-MX" noProof="0" dirty="0"/>
              <a:t>Ejemplo Real de </a:t>
            </a:r>
            <a:r>
              <a:rPr lang="es-MX" noProof="0" dirty="0" err="1"/>
              <a:t>Postponement</a:t>
            </a:r>
            <a:r>
              <a:rPr lang="es-MX" noProof="0" dirty="0"/>
              <a:t> en Logística</a:t>
            </a:r>
          </a:p>
        </p:txBody>
      </p:sp>
      <p:sp>
        <p:nvSpPr>
          <p:cNvPr id="3" name="Marcador de pie de página 2">
            <a:extLst>
              <a:ext uri="{FF2B5EF4-FFF2-40B4-BE49-F238E27FC236}">
                <a16:creationId xmlns:a16="http://schemas.microsoft.com/office/drawing/2014/main" id="{8D70BAAE-061F-B8E7-8C8B-7DBFE0EB57DD}"/>
              </a:ext>
            </a:extLst>
          </p:cNvPr>
          <p:cNvSpPr>
            <a:spLocks noGrp="1"/>
          </p:cNvSpPr>
          <p:nvPr>
            <p:ph type="ftr" sz="quarter" idx="11"/>
          </p:nvPr>
        </p:nvSpPr>
        <p:spPr>
          <a:xfrm>
            <a:off x="3679635" y="6364710"/>
            <a:ext cx="6120000" cy="365125"/>
          </a:xfrm>
        </p:spPr>
        <p:txBody>
          <a:bodyPr/>
          <a:lstStyle/>
          <a:p>
            <a:r>
              <a:rPr lang="es-MX" dirty="0" err="1"/>
              <a:t>Postponement</a:t>
            </a:r>
            <a:endParaRPr lang="es-MX" dirty="0"/>
          </a:p>
        </p:txBody>
      </p:sp>
      <p:sp>
        <p:nvSpPr>
          <p:cNvPr id="4" name="Marcador de número de diapositiva 3">
            <a:extLst>
              <a:ext uri="{FF2B5EF4-FFF2-40B4-BE49-F238E27FC236}">
                <a16:creationId xmlns:a16="http://schemas.microsoft.com/office/drawing/2014/main" id="{CF614D3A-D1B7-5E0D-CED2-EEC4A09667AE}"/>
              </a:ext>
            </a:extLst>
          </p:cNvPr>
          <p:cNvSpPr>
            <a:spLocks noGrp="1"/>
          </p:cNvSpPr>
          <p:nvPr>
            <p:ph type="sldNum" sz="quarter" idx="12"/>
          </p:nvPr>
        </p:nvSpPr>
        <p:spPr>
          <a:xfrm>
            <a:off x="10252110" y="6364710"/>
            <a:ext cx="1080000" cy="365125"/>
          </a:xfrm>
        </p:spPr>
        <p:txBody>
          <a:bodyPr/>
          <a:lstStyle/>
          <a:p>
            <a:fld id="{4252571F-A6C3-4D2F-9088-D287B168DCB5}" type="slidenum">
              <a:rPr lang="es-MX" smtClean="0"/>
              <a:pPr/>
              <a:t>14</a:t>
            </a:fld>
            <a:endParaRPr lang="es-MX"/>
          </a:p>
        </p:txBody>
      </p:sp>
      <p:sp>
        <p:nvSpPr>
          <p:cNvPr id="5" name="CuadroTexto 4">
            <a:extLst>
              <a:ext uri="{FF2B5EF4-FFF2-40B4-BE49-F238E27FC236}">
                <a16:creationId xmlns:a16="http://schemas.microsoft.com/office/drawing/2014/main" id="{BFB75152-B3F5-A3E4-00CA-BB53C6E2575D}"/>
              </a:ext>
            </a:extLst>
          </p:cNvPr>
          <p:cNvSpPr txBox="1"/>
          <p:nvPr/>
        </p:nvSpPr>
        <p:spPr>
          <a:xfrm>
            <a:off x="319321" y="1318236"/>
            <a:ext cx="11728579" cy="5078313"/>
          </a:xfrm>
          <a:prstGeom prst="rect">
            <a:avLst/>
          </a:prstGeom>
          <a:noFill/>
        </p:spPr>
        <p:txBody>
          <a:bodyPr wrap="square" rtlCol="0">
            <a:spAutoFit/>
          </a:bodyPr>
          <a:lstStyle/>
          <a:p>
            <a:r>
              <a:rPr lang="es-ES" b="1" dirty="0"/>
              <a:t>Estado Anterior</a:t>
            </a:r>
          </a:p>
          <a:p>
            <a:pPr marL="285750" indent="-285750">
              <a:buFont typeface="Arial" panose="020B0604020202020204" pitchFamily="34" charset="0"/>
              <a:buChar char="•"/>
            </a:pPr>
            <a:r>
              <a:rPr lang="es-ES" dirty="0"/>
              <a:t>24 Códigos ya terminados se mandaban a 20 centros de distribución directamente de la planta</a:t>
            </a:r>
          </a:p>
          <a:p>
            <a:pPr marL="285750" indent="-285750">
              <a:buFont typeface="Arial" panose="020B0604020202020204" pitchFamily="34" charset="0"/>
              <a:buChar char="•"/>
            </a:pPr>
            <a:r>
              <a:rPr lang="es-ES" dirty="0"/>
              <a:t>Esos 24 Códigos tienen 12 pastillas diferentes, lo que cambia es el formato de empaque. En blíster o en frasco.</a:t>
            </a:r>
          </a:p>
          <a:p>
            <a:pPr marL="285750" indent="-285750">
              <a:buFont typeface="Arial" panose="020B0604020202020204" pitchFamily="34" charset="0"/>
              <a:buChar char="•"/>
            </a:pPr>
            <a:endParaRPr lang="es-ES" dirty="0"/>
          </a:p>
          <a:p>
            <a:endParaRPr lang="es-ES" dirty="0"/>
          </a:p>
          <a:p>
            <a:endParaRPr lang="es-ES" dirty="0"/>
          </a:p>
          <a:p>
            <a:endParaRPr lang="es-ES" dirty="0"/>
          </a:p>
          <a:p>
            <a:endParaRPr lang="es-ES" dirty="0"/>
          </a:p>
          <a:p>
            <a:endParaRPr lang="es-ES" dirty="0"/>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endParaRPr lang="es-ES" dirty="0"/>
          </a:p>
          <a:p>
            <a:endParaRPr lang="es-ES" dirty="0"/>
          </a:p>
          <a:p>
            <a:pPr marL="285750" indent="-285750">
              <a:buFont typeface="Arial" panose="020B0604020202020204" pitchFamily="34" charset="0"/>
              <a:buChar char="•"/>
            </a:pPr>
            <a:r>
              <a:rPr lang="es-ES" dirty="0"/>
              <a:t>El problema que se tenía es que en los centros de distribución o había mucho o muy poco de cada código, debido a que se mandaban contra un pronóstico, y luego se tenía que incurrir en costos adicionales de transportación de un centro a otro y/o de manufactura adicional</a:t>
            </a:r>
          </a:p>
          <a:p>
            <a:endParaRPr lang="es-MX" dirty="0"/>
          </a:p>
        </p:txBody>
      </p:sp>
      <p:pic>
        <p:nvPicPr>
          <p:cNvPr id="6" name="Picture 2">
            <a:extLst>
              <a:ext uri="{FF2B5EF4-FFF2-40B4-BE49-F238E27FC236}">
                <a16:creationId xmlns:a16="http://schemas.microsoft.com/office/drawing/2014/main" id="{EE860A4E-E25E-3308-7FAA-242F4884C266}"/>
              </a:ext>
            </a:extLst>
          </p:cNvPr>
          <p:cNvPicPr>
            <a:picLocks noChangeAspect="1"/>
          </p:cNvPicPr>
          <p:nvPr/>
        </p:nvPicPr>
        <p:blipFill>
          <a:blip r:embed="rId2">
            <a:duotone>
              <a:schemeClr val="accent1">
                <a:shade val="45000"/>
                <a:satMod val="135000"/>
              </a:schemeClr>
              <a:prstClr val="white"/>
            </a:duotone>
          </a:blip>
          <a:stretch>
            <a:fillRect/>
          </a:stretch>
        </p:blipFill>
        <p:spPr>
          <a:xfrm>
            <a:off x="10474031" y="432993"/>
            <a:ext cx="1356869" cy="1016342"/>
          </a:xfrm>
          <a:prstGeom prst="rect">
            <a:avLst/>
          </a:prstGeom>
        </p:spPr>
      </p:pic>
      <p:sp>
        <p:nvSpPr>
          <p:cNvPr id="11" name="CuadroTexto 10">
            <a:extLst>
              <a:ext uri="{FF2B5EF4-FFF2-40B4-BE49-F238E27FC236}">
                <a16:creationId xmlns:a16="http://schemas.microsoft.com/office/drawing/2014/main" id="{E4AC346E-BC7C-C7D4-DE0B-954132A37F29}"/>
              </a:ext>
            </a:extLst>
          </p:cNvPr>
          <p:cNvSpPr txBox="1"/>
          <p:nvPr/>
        </p:nvSpPr>
        <p:spPr>
          <a:xfrm>
            <a:off x="750001" y="587221"/>
            <a:ext cx="7427912" cy="707886"/>
          </a:xfrm>
          <a:prstGeom prst="rect">
            <a:avLst/>
          </a:prstGeom>
          <a:noFill/>
        </p:spPr>
        <p:txBody>
          <a:bodyPr wrap="square">
            <a:spAutoFit/>
          </a:bodyPr>
          <a:lstStyle/>
          <a:p>
            <a:r>
              <a:rPr lang="es-ES" sz="2000" b="1" dirty="0"/>
              <a:t>Empaquetado / Envasado de Pastillas en </a:t>
            </a:r>
            <a:r>
              <a:rPr lang="es-ES" sz="2000" b="1" dirty="0" err="1"/>
              <a:t>Blisters</a:t>
            </a:r>
            <a:r>
              <a:rPr lang="es-ES" sz="2000" b="1" dirty="0"/>
              <a:t> y/o en Frascos en los Centros de Distribución</a:t>
            </a:r>
            <a:endParaRPr lang="es-ES" sz="2000" dirty="0"/>
          </a:p>
        </p:txBody>
      </p:sp>
      <p:pic>
        <p:nvPicPr>
          <p:cNvPr id="7" name="Picture 6">
            <a:extLst>
              <a:ext uri="{FF2B5EF4-FFF2-40B4-BE49-F238E27FC236}">
                <a16:creationId xmlns:a16="http://schemas.microsoft.com/office/drawing/2014/main" id="{65E26A2E-98DF-1BEC-BA64-2619C1E64457}"/>
              </a:ext>
            </a:extLst>
          </p:cNvPr>
          <p:cNvPicPr>
            <a:picLocks noChangeAspect="1"/>
          </p:cNvPicPr>
          <p:nvPr/>
        </p:nvPicPr>
        <p:blipFill>
          <a:blip r:embed="rId3"/>
          <a:stretch>
            <a:fillRect/>
          </a:stretch>
        </p:blipFill>
        <p:spPr>
          <a:xfrm>
            <a:off x="8649477" y="128165"/>
            <a:ext cx="1480846" cy="1480846"/>
          </a:xfrm>
          <a:prstGeom prst="rect">
            <a:avLst/>
          </a:prstGeom>
        </p:spPr>
      </p:pic>
      <p:sp>
        <p:nvSpPr>
          <p:cNvPr id="8" name="Rectangle 1">
            <a:extLst>
              <a:ext uri="{FF2B5EF4-FFF2-40B4-BE49-F238E27FC236}">
                <a16:creationId xmlns:a16="http://schemas.microsoft.com/office/drawing/2014/main" id="{2F040CE3-3882-F31F-570A-7DD181671255}"/>
              </a:ext>
            </a:extLst>
          </p:cNvPr>
          <p:cNvSpPr/>
          <p:nvPr/>
        </p:nvSpPr>
        <p:spPr bwMode="auto">
          <a:xfrm>
            <a:off x="3748374" y="3170034"/>
            <a:ext cx="762000" cy="38100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s-MX" sz="1600" b="0" i="0" u="none" strike="noStrike" cap="none" normalizeH="0" baseline="0" dirty="0">
                <a:ln>
                  <a:noFill/>
                </a:ln>
                <a:solidFill>
                  <a:schemeClr val="tx1"/>
                </a:solidFill>
                <a:effectLst/>
              </a:rPr>
              <a:t>1 </a:t>
            </a:r>
          </a:p>
        </p:txBody>
      </p:sp>
      <p:sp>
        <p:nvSpPr>
          <p:cNvPr id="9" name="Rectangle 4">
            <a:extLst>
              <a:ext uri="{FF2B5EF4-FFF2-40B4-BE49-F238E27FC236}">
                <a16:creationId xmlns:a16="http://schemas.microsoft.com/office/drawing/2014/main" id="{5EFED264-0B59-882A-214A-E9D70B234F36}"/>
              </a:ext>
            </a:extLst>
          </p:cNvPr>
          <p:cNvSpPr/>
          <p:nvPr/>
        </p:nvSpPr>
        <p:spPr bwMode="auto">
          <a:xfrm>
            <a:off x="4704236" y="3170033"/>
            <a:ext cx="762000" cy="38100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s-MX" sz="1600" b="0" i="0" u="none" strike="noStrike" cap="none" normalizeH="0" baseline="0" dirty="0">
                <a:ln>
                  <a:noFill/>
                </a:ln>
                <a:solidFill>
                  <a:schemeClr val="tx1"/>
                </a:solidFill>
                <a:effectLst/>
              </a:rPr>
              <a:t>2-12</a:t>
            </a:r>
          </a:p>
        </p:txBody>
      </p:sp>
      <p:sp>
        <p:nvSpPr>
          <p:cNvPr id="12" name="Rectangle 6">
            <a:extLst>
              <a:ext uri="{FF2B5EF4-FFF2-40B4-BE49-F238E27FC236}">
                <a16:creationId xmlns:a16="http://schemas.microsoft.com/office/drawing/2014/main" id="{42D91865-B736-313B-300C-A83C5AC4E492}"/>
              </a:ext>
            </a:extLst>
          </p:cNvPr>
          <p:cNvSpPr/>
          <p:nvPr/>
        </p:nvSpPr>
        <p:spPr bwMode="auto">
          <a:xfrm>
            <a:off x="5780000" y="3170034"/>
            <a:ext cx="762000" cy="3810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s-MX" sz="1600" dirty="0"/>
              <a:t>13</a:t>
            </a:r>
            <a:endParaRPr kumimoji="0" lang="es-MX" sz="1600" b="0" i="0" u="none" strike="noStrike" cap="none" normalizeH="0" baseline="0" dirty="0">
              <a:ln>
                <a:noFill/>
              </a:ln>
              <a:solidFill>
                <a:schemeClr val="tx1"/>
              </a:solidFill>
              <a:effectLst/>
            </a:endParaRPr>
          </a:p>
        </p:txBody>
      </p:sp>
      <p:sp>
        <p:nvSpPr>
          <p:cNvPr id="13" name="Rectangle 7">
            <a:extLst>
              <a:ext uri="{FF2B5EF4-FFF2-40B4-BE49-F238E27FC236}">
                <a16:creationId xmlns:a16="http://schemas.microsoft.com/office/drawing/2014/main" id="{719DA130-5B9F-E70D-CF95-B3A16FF57833}"/>
              </a:ext>
            </a:extLst>
          </p:cNvPr>
          <p:cNvSpPr/>
          <p:nvPr/>
        </p:nvSpPr>
        <p:spPr bwMode="auto">
          <a:xfrm>
            <a:off x="6735862" y="3170033"/>
            <a:ext cx="762000" cy="3810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s-MX" sz="1600" dirty="0"/>
              <a:t>13-24</a:t>
            </a:r>
            <a:endParaRPr kumimoji="0" lang="es-MX" sz="1600" b="0" i="0" u="none" strike="noStrike" cap="none" normalizeH="0" baseline="0" dirty="0">
              <a:ln>
                <a:noFill/>
              </a:ln>
              <a:solidFill>
                <a:schemeClr val="tx1"/>
              </a:solidFill>
              <a:effectLst/>
            </a:endParaRPr>
          </a:p>
        </p:txBody>
      </p:sp>
      <p:sp>
        <p:nvSpPr>
          <p:cNvPr id="14" name="TextBox 14">
            <a:extLst>
              <a:ext uri="{FF2B5EF4-FFF2-40B4-BE49-F238E27FC236}">
                <a16:creationId xmlns:a16="http://schemas.microsoft.com/office/drawing/2014/main" id="{7D3EEC96-9204-F1B5-58ED-C9383103C3D2}"/>
              </a:ext>
            </a:extLst>
          </p:cNvPr>
          <p:cNvSpPr txBox="1"/>
          <p:nvPr/>
        </p:nvSpPr>
        <p:spPr>
          <a:xfrm>
            <a:off x="3961615" y="4582167"/>
            <a:ext cx="953974" cy="523220"/>
          </a:xfrm>
          <a:prstGeom prst="rect">
            <a:avLst/>
          </a:prstGeom>
          <a:noFill/>
        </p:spPr>
        <p:txBody>
          <a:bodyPr wrap="square" rtlCol="0">
            <a:spAutoFit/>
          </a:bodyPr>
          <a:lstStyle/>
          <a:p>
            <a:r>
              <a:rPr lang="es-MX" sz="1400" b="1" dirty="0"/>
              <a:t>Códigos Pastillas</a:t>
            </a:r>
          </a:p>
        </p:txBody>
      </p:sp>
      <p:sp>
        <p:nvSpPr>
          <p:cNvPr id="15" name="Rectangle 15">
            <a:extLst>
              <a:ext uri="{FF2B5EF4-FFF2-40B4-BE49-F238E27FC236}">
                <a16:creationId xmlns:a16="http://schemas.microsoft.com/office/drawing/2014/main" id="{A9CF8E4C-C1A6-0BBE-C8EF-F7DBA80EB06B}"/>
              </a:ext>
            </a:extLst>
          </p:cNvPr>
          <p:cNvSpPr/>
          <p:nvPr/>
        </p:nvSpPr>
        <p:spPr bwMode="auto">
          <a:xfrm>
            <a:off x="4057602" y="4181615"/>
            <a:ext cx="762000" cy="381000"/>
          </a:xfrm>
          <a:prstGeom prst="rect">
            <a:avLst/>
          </a:prstGeom>
          <a:solidFill>
            <a:schemeClr val="accent5">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s-MX" b="1" i="0" u="none" strike="noStrike" cap="none" normalizeH="0" baseline="0" dirty="0">
                <a:ln>
                  <a:noFill/>
                </a:ln>
                <a:solidFill>
                  <a:schemeClr val="tx1"/>
                </a:solidFill>
                <a:effectLst/>
              </a:rPr>
              <a:t>1-12</a:t>
            </a:r>
            <a:endParaRPr kumimoji="0" lang="es-MX" sz="1800" b="1" i="0" u="none" strike="noStrike" cap="none" normalizeH="0" baseline="0" dirty="0">
              <a:ln>
                <a:noFill/>
              </a:ln>
              <a:solidFill>
                <a:schemeClr val="tx1"/>
              </a:solidFill>
              <a:effectLst/>
            </a:endParaRPr>
          </a:p>
        </p:txBody>
      </p:sp>
      <p:sp>
        <p:nvSpPr>
          <p:cNvPr id="25" name="TextBox 24">
            <a:extLst>
              <a:ext uri="{FF2B5EF4-FFF2-40B4-BE49-F238E27FC236}">
                <a16:creationId xmlns:a16="http://schemas.microsoft.com/office/drawing/2014/main" id="{B423B562-A1B9-9C07-6F7E-12F40FC871E1}"/>
              </a:ext>
            </a:extLst>
          </p:cNvPr>
          <p:cNvSpPr txBox="1"/>
          <p:nvPr/>
        </p:nvSpPr>
        <p:spPr>
          <a:xfrm>
            <a:off x="3527901" y="2778089"/>
            <a:ext cx="2018501" cy="369332"/>
          </a:xfrm>
          <a:prstGeom prst="rect">
            <a:avLst/>
          </a:prstGeom>
          <a:noFill/>
        </p:spPr>
        <p:txBody>
          <a:bodyPr wrap="none" rtlCol="0">
            <a:spAutoFit/>
          </a:bodyPr>
          <a:lstStyle/>
          <a:p>
            <a:r>
              <a:rPr lang="en-US" b="1" dirty="0" err="1"/>
              <a:t>Códigos</a:t>
            </a:r>
            <a:r>
              <a:rPr lang="en-US" b="1" dirty="0"/>
              <a:t> Blisters</a:t>
            </a:r>
          </a:p>
        </p:txBody>
      </p:sp>
      <p:sp>
        <p:nvSpPr>
          <p:cNvPr id="26" name="TextBox 25">
            <a:extLst>
              <a:ext uri="{FF2B5EF4-FFF2-40B4-BE49-F238E27FC236}">
                <a16:creationId xmlns:a16="http://schemas.microsoft.com/office/drawing/2014/main" id="{5754E01B-2CB1-7971-1786-FBFCC10B5919}"/>
              </a:ext>
            </a:extLst>
          </p:cNvPr>
          <p:cNvSpPr txBox="1"/>
          <p:nvPr/>
        </p:nvSpPr>
        <p:spPr>
          <a:xfrm>
            <a:off x="5599908" y="2789137"/>
            <a:ext cx="2056973" cy="369332"/>
          </a:xfrm>
          <a:prstGeom prst="rect">
            <a:avLst/>
          </a:prstGeom>
          <a:noFill/>
        </p:spPr>
        <p:txBody>
          <a:bodyPr wrap="none" rtlCol="0">
            <a:spAutoFit/>
          </a:bodyPr>
          <a:lstStyle/>
          <a:p>
            <a:r>
              <a:rPr lang="en-US" b="1" dirty="0" err="1"/>
              <a:t>Códigos</a:t>
            </a:r>
            <a:r>
              <a:rPr lang="en-US" b="1" dirty="0"/>
              <a:t> </a:t>
            </a:r>
            <a:r>
              <a:rPr lang="en-US" b="1" dirty="0" err="1"/>
              <a:t>Frascos</a:t>
            </a:r>
            <a:endParaRPr lang="en-US" b="1" dirty="0"/>
          </a:p>
        </p:txBody>
      </p:sp>
      <p:sp>
        <p:nvSpPr>
          <p:cNvPr id="41" name="Rectangle 40">
            <a:extLst>
              <a:ext uri="{FF2B5EF4-FFF2-40B4-BE49-F238E27FC236}">
                <a16:creationId xmlns:a16="http://schemas.microsoft.com/office/drawing/2014/main" id="{9800751A-91A0-C93D-5391-1BB7E7961926}"/>
              </a:ext>
            </a:extLst>
          </p:cNvPr>
          <p:cNvSpPr/>
          <p:nvPr/>
        </p:nvSpPr>
        <p:spPr>
          <a:xfrm>
            <a:off x="3281980" y="2622212"/>
            <a:ext cx="4581330" cy="1250302"/>
          </a:xfrm>
          <a:prstGeom prst="rect">
            <a:avLst/>
          </a:prstGeom>
          <a:noFill/>
          <a:ln w="38100">
            <a:solidFill>
              <a:srgbClr val="C41E3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E0A58604-BF03-6FE5-CA3E-07ED726D9265}"/>
              </a:ext>
            </a:extLst>
          </p:cNvPr>
          <p:cNvSpPr txBox="1"/>
          <p:nvPr/>
        </p:nvSpPr>
        <p:spPr>
          <a:xfrm>
            <a:off x="8332060" y="2975396"/>
            <a:ext cx="3498840" cy="1200329"/>
          </a:xfrm>
          <a:prstGeom prst="rect">
            <a:avLst/>
          </a:prstGeom>
          <a:noFill/>
        </p:spPr>
        <p:txBody>
          <a:bodyPr wrap="square" rtlCol="0">
            <a:spAutoFit/>
          </a:bodyPr>
          <a:lstStyle/>
          <a:p>
            <a:pPr marL="342900" indent="-342900">
              <a:buAutoNum type="arabicPlain" startAt="20"/>
            </a:pPr>
            <a:r>
              <a:rPr lang="en-US" b="1" dirty="0" err="1"/>
              <a:t>Centros</a:t>
            </a:r>
            <a:r>
              <a:rPr lang="en-US" b="1" dirty="0"/>
              <a:t> de </a:t>
            </a:r>
            <a:r>
              <a:rPr lang="en-US" b="1" dirty="0" err="1"/>
              <a:t>Distribución</a:t>
            </a:r>
            <a:endParaRPr lang="en-US" b="1" dirty="0"/>
          </a:p>
          <a:p>
            <a:pPr marL="342900" indent="-342900">
              <a:buAutoNum type="arabicPlain" startAt="20"/>
            </a:pPr>
            <a:endParaRPr lang="en-US" b="1" dirty="0"/>
          </a:p>
          <a:p>
            <a:r>
              <a:rPr lang="en-US" b="1" i="1" u="sng" dirty="0"/>
              <a:t>Total 480 SKU´s (Stock Keeping Units)</a:t>
            </a:r>
          </a:p>
        </p:txBody>
      </p:sp>
      <p:cxnSp>
        <p:nvCxnSpPr>
          <p:cNvPr id="44" name="Connector: Elbow 43">
            <a:extLst>
              <a:ext uri="{FF2B5EF4-FFF2-40B4-BE49-F238E27FC236}">
                <a16:creationId xmlns:a16="http://schemas.microsoft.com/office/drawing/2014/main" id="{61E4C2B0-4EF0-2B03-2C19-9DC297411C58}"/>
              </a:ext>
            </a:extLst>
          </p:cNvPr>
          <p:cNvCxnSpPr>
            <a:cxnSpLocks/>
            <a:stCxn id="41" idx="3"/>
            <a:endCxn id="42" idx="0"/>
          </p:cNvCxnSpPr>
          <p:nvPr/>
        </p:nvCxnSpPr>
        <p:spPr>
          <a:xfrm flipV="1">
            <a:off x="7863310" y="2975396"/>
            <a:ext cx="2218170" cy="271967"/>
          </a:xfrm>
          <a:prstGeom prst="bentConnector4">
            <a:avLst>
              <a:gd name="adj1" fmla="val 10566"/>
              <a:gd name="adj2" fmla="val 313917"/>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14">
            <a:extLst>
              <a:ext uri="{FF2B5EF4-FFF2-40B4-BE49-F238E27FC236}">
                <a16:creationId xmlns:a16="http://schemas.microsoft.com/office/drawing/2014/main" id="{B2D234F6-E06B-D470-9ECA-97DFB938D3C7}"/>
              </a:ext>
            </a:extLst>
          </p:cNvPr>
          <p:cNvSpPr txBox="1"/>
          <p:nvPr/>
        </p:nvSpPr>
        <p:spPr>
          <a:xfrm>
            <a:off x="5234465" y="4562615"/>
            <a:ext cx="900280" cy="523220"/>
          </a:xfrm>
          <a:prstGeom prst="rect">
            <a:avLst/>
          </a:prstGeom>
          <a:noFill/>
        </p:spPr>
        <p:txBody>
          <a:bodyPr wrap="square" rtlCol="0">
            <a:spAutoFit/>
          </a:bodyPr>
          <a:lstStyle/>
          <a:p>
            <a:r>
              <a:rPr lang="es-MX" sz="1400" b="1" dirty="0"/>
              <a:t>Código </a:t>
            </a:r>
            <a:r>
              <a:rPr lang="es-MX" sz="1400" b="1" dirty="0" err="1"/>
              <a:t>Blister</a:t>
            </a:r>
            <a:endParaRPr lang="es-MX" sz="1400" b="1" dirty="0"/>
          </a:p>
        </p:txBody>
      </p:sp>
      <p:sp>
        <p:nvSpPr>
          <p:cNvPr id="16" name="Rectangle 15">
            <a:extLst>
              <a:ext uri="{FF2B5EF4-FFF2-40B4-BE49-F238E27FC236}">
                <a16:creationId xmlns:a16="http://schemas.microsoft.com/office/drawing/2014/main" id="{F061D4CA-7E63-C8DF-07A2-E9B043BDFD46}"/>
              </a:ext>
            </a:extLst>
          </p:cNvPr>
          <p:cNvSpPr/>
          <p:nvPr/>
        </p:nvSpPr>
        <p:spPr bwMode="auto">
          <a:xfrm>
            <a:off x="5276978" y="4189642"/>
            <a:ext cx="762000" cy="381000"/>
          </a:xfrm>
          <a:prstGeom prst="rect">
            <a:avLst/>
          </a:prstGeom>
          <a:solidFill>
            <a:schemeClr val="accent5">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s-MX" b="1" i="0" u="none" strike="noStrike" cap="none" normalizeH="0" baseline="0" dirty="0">
                <a:ln>
                  <a:noFill/>
                </a:ln>
                <a:solidFill>
                  <a:schemeClr val="tx1"/>
                </a:solidFill>
                <a:effectLst/>
              </a:rPr>
              <a:t>1</a:t>
            </a:r>
            <a:endParaRPr kumimoji="0" lang="es-MX" sz="1800" b="1" i="0" u="none" strike="noStrike" cap="none" normalizeH="0" baseline="0" dirty="0">
              <a:ln>
                <a:noFill/>
              </a:ln>
              <a:solidFill>
                <a:schemeClr val="tx1"/>
              </a:solidFill>
              <a:effectLst/>
            </a:endParaRPr>
          </a:p>
        </p:txBody>
      </p:sp>
      <p:sp>
        <p:nvSpPr>
          <p:cNvPr id="17" name="TextBox 14">
            <a:extLst>
              <a:ext uri="{FF2B5EF4-FFF2-40B4-BE49-F238E27FC236}">
                <a16:creationId xmlns:a16="http://schemas.microsoft.com/office/drawing/2014/main" id="{2ED6C4E4-03CD-44A4-082D-77308223561A}"/>
              </a:ext>
            </a:extLst>
          </p:cNvPr>
          <p:cNvSpPr txBox="1"/>
          <p:nvPr/>
        </p:nvSpPr>
        <p:spPr>
          <a:xfrm>
            <a:off x="6415467" y="4600774"/>
            <a:ext cx="953974" cy="523220"/>
          </a:xfrm>
          <a:prstGeom prst="rect">
            <a:avLst/>
          </a:prstGeom>
          <a:noFill/>
        </p:spPr>
        <p:txBody>
          <a:bodyPr wrap="square" rtlCol="0">
            <a:spAutoFit/>
          </a:bodyPr>
          <a:lstStyle/>
          <a:p>
            <a:r>
              <a:rPr lang="es-MX" sz="1400" b="1" dirty="0"/>
              <a:t>Código Frasco</a:t>
            </a:r>
          </a:p>
        </p:txBody>
      </p:sp>
      <p:sp>
        <p:nvSpPr>
          <p:cNvPr id="18" name="Rectangle 15">
            <a:extLst>
              <a:ext uri="{FF2B5EF4-FFF2-40B4-BE49-F238E27FC236}">
                <a16:creationId xmlns:a16="http://schemas.microsoft.com/office/drawing/2014/main" id="{35D38046-8B0A-13C5-09DE-0DA3F5D81BEC}"/>
              </a:ext>
            </a:extLst>
          </p:cNvPr>
          <p:cNvSpPr/>
          <p:nvPr/>
        </p:nvSpPr>
        <p:spPr bwMode="auto">
          <a:xfrm>
            <a:off x="6415467" y="4201167"/>
            <a:ext cx="762000" cy="381000"/>
          </a:xfrm>
          <a:prstGeom prst="rect">
            <a:avLst/>
          </a:prstGeom>
          <a:solidFill>
            <a:schemeClr val="accent5">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s-MX" b="1" i="0" u="none" strike="noStrike" cap="none" normalizeH="0" baseline="0" dirty="0">
                <a:ln>
                  <a:noFill/>
                </a:ln>
                <a:solidFill>
                  <a:schemeClr val="tx1"/>
                </a:solidFill>
                <a:effectLst/>
              </a:rPr>
              <a:t>1</a:t>
            </a:r>
            <a:endParaRPr kumimoji="0" lang="es-MX" sz="1800" b="1" i="0" u="none" strike="noStrike" cap="none" normalizeH="0" baseline="0" dirty="0">
              <a:ln>
                <a:noFill/>
              </a:ln>
              <a:solidFill>
                <a:schemeClr val="tx1"/>
              </a:solidFill>
              <a:effectLst/>
            </a:endParaRPr>
          </a:p>
        </p:txBody>
      </p:sp>
      <p:cxnSp>
        <p:nvCxnSpPr>
          <p:cNvPr id="23" name="Connector: Elbow 22">
            <a:extLst>
              <a:ext uri="{FF2B5EF4-FFF2-40B4-BE49-F238E27FC236}">
                <a16:creationId xmlns:a16="http://schemas.microsoft.com/office/drawing/2014/main" id="{6C52F095-2247-8868-77AC-2CB0F8F16051}"/>
              </a:ext>
            </a:extLst>
          </p:cNvPr>
          <p:cNvCxnSpPr>
            <a:cxnSpLocks/>
            <a:endCxn id="8" idx="2"/>
          </p:cNvCxnSpPr>
          <p:nvPr/>
        </p:nvCxnSpPr>
        <p:spPr>
          <a:xfrm rot="16200000" flipV="1">
            <a:off x="3971643" y="3708765"/>
            <a:ext cx="624692" cy="309229"/>
          </a:xfrm>
          <a:prstGeom prst="bentConnector3">
            <a:avLst>
              <a:gd name="adj1" fmla="val 64936"/>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3" name="Connector: Elbow 42">
            <a:extLst>
              <a:ext uri="{FF2B5EF4-FFF2-40B4-BE49-F238E27FC236}">
                <a16:creationId xmlns:a16="http://schemas.microsoft.com/office/drawing/2014/main" id="{F0C33C6D-2FE3-4A21-4671-A25677C922CA}"/>
              </a:ext>
            </a:extLst>
          </p:cNvPr>
          <p:cNvCxnSpPr>
            <a:cxnSpLocks/>
            <a:stCxn id="15" idx="0"/>
            <a:endCxn id="9" idx="2"/>
          </p:cNvCxnSpPr>
          <p:nvPr/>
        </p:nvCxnSpPr>
        <p:spPr>
          <a:xfrm rot="5400000" flipH="1" flipV="1">
            <a:off x="4446628" y="3543007"/>
            <a:ext cx="630582" cy="646634"/>
          </a:xfrm>
          <a:prstGeom prst="bentConnector3">
            <a:avLst>
              <a:gd name="adj1" fmla="val 67756"/>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8" name="Connector: Elbow 47">
            <a:extLst>
              <a:ext uri="{FF2B5EF4-FFF2-40B4-BE49-F238E27FC236}">
                <a16:creationId xmlns:a16="http://schemas.microsoft.com/office/drawing/2014/main" id="{D94E0B8C-B776-74C5-327E-4AC4290662BC}"/>
              </a:ext>
            </a:extLst>
          </p:cNvPr>
          <p:cNvCxnSpPr>
            <a:cxnSpLocks/>
            <a:stCxn id="15" idx="0"/>
            <a:endCxn id="12" idx="2"/>
          </p:cNvCxnSpPr>
          <p:nvPr/>
        </p:nvCxnSpPr>
        <p:spPr>
          <a:xfrm rot="5400000" flipH="1" flipV="1">
            <a:off x="4984511" y="3005126"/>
            <a:ext cx="630581" cy="1722398"/>
          </a:xfrm>
          <a:prstGeom prst="bentConnector3">
            <a:avLst>
              <a:gd name="adj1" fmla="val 66277"/>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3" name="Connector: Elbow 52">
            <a:extLst>
              <a:ext uri="{FF2B5EF4-FFF2-40B4-BE49-F238E27FC236}">
                <a16:creationId xmlns:a16="http://schemas.microsoft.com/office/drawing/2014/main" id="{F8AE89BC-0155-57DF-3C3E-77EF996180DD}"/>
              </a:ext>
            </a:extLst>
          </p:cNvPr>
          <p:cNvCxnSpPr>
            <a:cxnSpLocks/>
            <a:stCxn id="15" idx="0"/>
            <a:endCxn id="13" idx="2"/>
          </p:cNvCxnSpPr>
          <p:nvPr/>
        </p:nvCxnSpPr>
        <p:spPr>
          <a:xfrm rot="5400000" flipH="1" flipV="1">
            <a:off x="5462441" y="2527194"/>
            <a:ext cx="630582" cy="2678260"/>
          </a:xfrm>
          <a:prstGeom prst="bentConnector3">
            <a:avLst>
              <a:gd name="adj1" fmla="val 66276"/>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8" name="Connector: Elbow 57">
            <a:extLst>
              <a:ext uri="{FF2B5EF4-FFF2-40B4-BE49-F238E27FC236}">
                <a16:creationId xmlns:a16="http://schemas.microsoft.com/office/drawing/2014/main" id="{8BD423A0-D303-0ED4-C169-33418515A11E}"/>
              </a:ext>
            </a:extLst>
          </p:cNvPr>
          <p:cNvCxnSpPr>
            <a:cxnSpLocks/>
            <a:stCxn id="16" idx="0"/>
            <a:endCxn id="8" idx="2"/>
          </p:cNvCxnSpPr>
          <p:nvPr/>
        </p:nvCxnSpPr>
        <p:spPr>
          <a:xfrm rot="16200000" flipV="1">
            <a:off x="4574372" y="3106036"/>
            <a:ext cx="638608" cy="1528604"/>
          </a:xfrm>
          <a:prstGeom prst="bentConnector3">
            <a:avLst>
              <a:gd name="adj1" fmla="val 67533"/>
            </a:avLst>
          </a:prstGeom>
          <a:ln w="38100">
            <a:solidFill>
              <a:srgbClr val="E54D17"/>
            </a:solidFill>
            <a:tailEnd type="triangle"/>
          </a:ln>
        </p:spPr>
        <p:style>
          <a:lnRef idx="1">
            <a:schemeClr val="accent1"/>
          </a:lnRef>
          <a:fillRef idx="0">
            <a:schemeClr val="accent1"/>
          </a:fillRef>
          <a:effectRef idx="0">
            <a:schemeClr val="accent1"/>
          </a:effectRef>
          <a:fontRef idx="minor">
            <a:schemeClr val="tx1"/>
          </a:fontRef>
        </p:style>
      </p:cxnSp>
      <p:cxnSp>
        <p:nvCxnSpPr>
          <p:cNvPr id="62" name="Connector: Elbow 61">
            <a:extLst>
              <a:ext uri="{FF2B5EF4-FFF2-40B4-BE49-F238E27FC236}">
                <a16:creationId xmlns:a16="http://schemas.microsoft.com/office/drawing/2014/main" id="{0D1F2439-DF0F-F644-5C65-B0766E96AECC}"/>
              </a:ext>
            </a:extLst>
          </p:cNvPr>
          <p:cNvCxnSpPr>
            <a:cxnSpLocks/>
            <a:stCxn id="16" idx="0"/>
          </p:cNvCxnSpPr>
          <p:nvPr/>
        </p:nvCxnSpPr>
        <p:spPr>
          <a:xfrm rot="16200000" flipV="1">
            <a:off x="5058649" y="3590313"/>
            <a:ext cx="619057" cy="579602"/>
          </a:xfrm>
          <a:prstGeom prst="bentConnector3">
            <a:avLst>
              <a:gd name="adj1" fmla="val 71101"/>
            </a:avLst>
          </a:prstGeom>
          <a:ln w="38100">
            <a:solidFill>
              <a:srgbClr val="E54D17"/>
            </a:solidFill>
            <a:tailEnd type="triangle"/>
          </a:ln>
        </p:spPr>
        <p:style>
          <a:lnRef idx="1">
            <a:schemeClr val="accent1"/>
          </a:lnRef>
          <a:fillRef idx="0">
            <a:schemeClr val="accent1"/>
          </a:fillRef>
          <a:effectRef idx="0">
            <a:schemeClr val="accent1"/>
          </a:effectRef>
          <a:fontRef idx="minor">
            <a:schemeClr val="tx1"/>
          </a:fontRef>
        </p:style>
      </p:cxnSp>
      <p:cxnSp>
        <p:nvCxnSpPr>
          <p:cNvPr id="68" name="Connector: Elbow 67">
            <a:extLst>
              <a:ext uri="{FF2B5EF4-FFF2-40B4-BE49-F238E27FC236}">
                <a16:creationId xmlns:a16="http://schemas.microsoft.com/office/drawing/2014/main" id="{2D874811-F07D-042B-FA1C-BC8F6F39BCA0}"/>
              </a:ext>
            </a:extLst>
          </p:cNvPr>
          <p:cNvCxnSpPr>
            <a:cxnSpLocks/>
            <a:stCxn id="18" idx="0"/>
            <a:endCxn id="12" idx="2"/>
          </p:cNvCxnSpPr>
          <p:nvPr/>
        </p:nvCxnSpPr>
        <p:spPr>
          <a:xfrm rot="16200000" flipV="1">
            <a:off x="6153668" y="3558367"/>
            <a:ext cx="650133" cy="635467"/>
          </a:xfrm>
          <a:prstGeom prst="bentConnector3">
            <a:avLst>
              <a:gd name="adj1" fmla="val 67222"/>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2" name="Connector: Elbow 71">
            <a:extLst>
              <a:ext uri="{FF2B5EF4-FFF2-40B4-BE49-F238E27FC236}">
                <a16:creationId xmlns:a16="http://schemas.microsoft.com/office/drawing/2014/main" id="{2CAE4995-68C2-3AD0-4BE7-970196721036}"/>
              </a:ext>
            </a:extLst>
          </p:cNvPr>
          <p:cNvCxnSpPr>
            <a:cxnSpLocks/>
          </p:cNvCxnSpPr>
          <p:nvPr/>
        </p:nvCxnSpPr>
        <p:spPr>
          <a:xfrm rot="5400000" flipH="1" flipV="1">
            <a:off x="6638044" y="3721992"/>
            <a:ext cx="615998" cy="319305"/>
          </a:xfrm>
          <a:prstGeom prst="bentConnector3">
            <a:avLst>
              <a:gd name="adj1" fmla="val 71206"/>
            </a:avLst>
          </a:prstGeom>
          <a:ln w="38100">
            <a:solidFill>
              <a:srgbClr val="E54D17"/>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36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E1A6AF-1008-477B-E58D-024772A34ED1}"/>
              </a:ext>
            </a:extLst>
          </p:cNvPr>
          <p:cNvSpPr>
            <a:spLocks noGrp="1"/>
          </p:cNvSpPr>
          <p:nvPr>
            <p:ph type="title"/>
          </p:nvPr>
        </p:nvSpPr>
        <p:spPr>
          <a:xfrm>
            <a:off x="838200" y="365125"/>
            <a:ext cx="10515600" cy="1325563"/>
          </a:xfrm>
        </p:spPr>
        <p:txBody>
          <a:bodyPr/>
          <a:lstStyle/>
          <a:p>
            <a:r>
              <a:rPr lang="es-MX" dirty="0"/>
              <a:t>Ejemplo Real de </a:t>
            </a:r>
            <a:r>
              <a:rPr lang="es-MX" dirty="0" err="1"/>
              <a:t>Postponement</a:t>
            </a:r>
            <a:r>
              <a:rPr lang="es-MX" dirty="0"/>
              <a:t> en Logística</a:t>
            </a:r>
          </a:p>
        </p:txBody>
      </p:sp>
      <p:sp>
        <p:nvSpPr>
          <p:cNvPr id="3" name="Marcador de pie de página 2">
            <a:extLst>
              <a:ext uri="{FF2B5EF4-FFF2-40B4-BE49-F238E27FC236}">
                <a16:creationId xmlns:a16="http://schemas.microsoft.com/office/drawing/2014/main" id="{B0D0EDAA-A287-ED21-7FFE-96221257C392}"/>
              </a:ext>
            </a:extLst>
          </p:cNvPr>
          <p:cNvSpPr>
            <a:spLocks noGrp="1"/>
          </p:cNvSpPr>
          <p:nvPr>
            <p:ph type="ftr" sz="quarter" idx="11"/>
          </p:nvPr>
        </p:nvSpPr>
        <p:spPr>
          <a:xfrm>
            <a:off x="3679635" y="6364710"/>
            <a:ext cx="6120000" cy="365125"/>
          </a:xfrm>
        </p:spPr>
        <p:txBody>
          <a:bodyPr/>
          <a:lstStyle/>
          <a:p>
            <a:r>
              <a:rPr lang="es-MX" dirty="0" err="1"/>
              <a:t>Postponement</a:t>
            </a:r>
            <a:endParaRPr lang="es-MX" dirty="0"/>
          </a:p>
        </p:txBody>
      </p:sp>
      <p:sp>
        <p:nvSpPr>
          <p:cNvPr id="4" name="Marcador de número de diapositiva 3">
            <a:extLst>
              <a:ext uri="{FF2B5EF4-FFF2-40B4-BE49-F238E27FC236}">
                <a16:creationId xmlns:a16="http://schemas.microsoft.com/office/drawing/2014/main" id="{097786BF-B020-A3D9-AC78-2255DE0E529D}"/>
              </a:ext>
            </a:extLst>
          </p:cNvPr>
          <p:cNvSpPr>
            <a:spLocks noGrp="1"/>
          </p:cNvSpPr>
          <p:nvPr>
            <p:ph type="sldNum" sz="quarter" idx="12"/>
          </p:nvPr>
        </p:nvSpPr>
        <p:spPr>
          <a:xfrm>
            <a:off x="10252110" y="6364710"/>
            <a:ext cx="1080000" cy="365125"/>
          </a:xfrm>
        </p:spPr>
        <p:txBody>
          <a:bodyPr/>
          <a:lstStyle/>
          <a:p>
            <a:fld id="{4252571F-A6C3-4D2F-9088-D287B168DCB5}" type="slidenum">
              <a:rPr lang="es-MX" smtClean="0"/>
              <a:pPr/>
              <a:t>15</a:t>
            </a:fld>
            <a:endParaRPr lang="es-MX" dirty="0"/>
          </a:p>
        </p:txBody>
      </p:sp>
      <p:sp>
        <p:nvSpPr>
          <p:cNvPr id="7" name="CuadroTexto 6">
            <a:extLst>
              <a:ext uri="{FF2B5EF4-FFF2-40B4-BE49-F238E27FC236}">
                <a16:creationId xmlns:a16="http://schemas.microsoft.com/office/drawing/2014/main" id="{2F9366E1-0320-66E2-C9B8-C5C0A0C49A27}"/>
              </a:ext>
            </a:extLst>
          </p:cNvPr>
          <p:cNvSpPr txBox="1"/>
          <p:nvPr/>
        </p:nvSpPr>
        <p:spPr>
          <a:xfrm>
            <a:off x="816510" y="2603116"/>
            <a:ext cx="10515600" cy="3416320"/>
          </a:xfrm>
          <a:prstGeom prst="rect">
            <a:avLst/>
          </a:prstGeom>
          <a:noFill/>
        </p:spPr>
        <p:txBody>
          <a:bodyPr wrap="square" rtlCol="0">
            <a:spAutoFit/>
          </a:bodyPr>
          <a:lstStyle/>
          <a:p>
            <a:r>
              <a:rPr lang="es-MX" b="1" dirty="0"/>
              <a:t>Cambio con </a:t>
            </a:r>
            <a:r>
              <a:rPr lang="es-MX" b="1" dirty="0" err="1"/>
              <a:t>Postponement</a:t>
            </a:r>
            <a:endParaRPr lang="es-MX" b="1" dirty="0"/>
          </a:p>
          <a:p>
            <a:pPr marL="285750" indent="-285750">
              <a:buFont typeface="Arial" panose="020B0604020202020204" pitchFamily="34" charset="0"/>
              <a:buChar char="•"/>
            </a:pPr>
            <a:r>
              <a:rPr lang="es-MX" dirty="0"/>
              <a:t>Invertir en líneas de empacado en los centros de distribución, mandar las pastillas a granel en contenedores sellados y tener materiales de empaque</a:t>
            </a:r>
          </a:p>
          <a:p>
            <a:pPr marL="742950" lvl="1" indent="-285750">
              <a:buFont typeface="Arial" panose="020B0604020202020204" pitchFamily="34" charset="0"/>
              <a:buChar char="•"/>
            </a:pPr>
            <a:r>
              <a:rPr lang="es-MX" dirty="0"/>
              <a:t>Mandar los materiales usando DRP</a:t>
            </a:r>
          </a:p>
          <a:p>
            <a:pPr marL="285750" indent="-285750">
              <a:buFont typeface="Arial" panose="020B0604020202020204" pitchFamily="34" charset="0"/>
              <a:buChar char="•"/>
            </a:pPr>
            <a:r>
              <a:rPr lang="es-MX" dirty="0"/>
              <a:t>Empacar contra </a:t>
            </a:r>
            <a:r>
              <a:rPr lang="es-MX" i="1" dirty="0"/>
              <a:t>Punto de Reorden </a:t>
            </a:r>
            <a:r>
              <a:rPr lang="es-MX" dirty="0"/>
              <a:t>cada Código en cada centro de distribución</a:t>
            </a:r>
          </a:p>
          <a:p>
            <a:endParaRPr lang="es-MX" dirty="0"/>
          </a:p>
          <a:p>
            <a:r>
              <a:rPr lang="es-MX" b="1" dirty="0"/>
              <a:t>Beneficios Logrados</a:t>
            </a:r>
          </a:p>
          <a:p>
            <a:pPr marL="285750" indent="-285750">
              <a:buFont typeface="Arial" panose="020B0604020202020204" pitchFamily="34" charset="0"/>
              <a:buChar char="•"/>
            </a:pPr>
            <a:r>
              <a:rPr lang="es-MX" dirty="0"/>
              <a:t>Retorno en la inversión de las líneas de empacado del 30% anual (Por reducciones de costos de transporte y </a:t>
            </a:r>
            <a:r>
              <a:rPr lang="es-MX" dirty="0" err="1"/>
              <a:t>expeditaciones</a:t>
            </a:r>
            <a:r>
              <a:rPr lang="es-MX" dirty="0"/>
              <a:t> de manufactura en la planta)</a:t>
            </a:r>
          </a:p>
          <a:p>
            <a:pPr marL="285750" indent="-285750">
              <a:buFont typeface="Arial" panose="020B0604020202020204" pitchFamily="34" charset="0"/>
              <a:buChar char="•"/>
            </a:pPr>
            <a:r>
              <a:rPr lang="es-MX" dirty="0"/>
              <a:t>Reducción del inventario total del 45%</a:t>
            </a:r>
          </a:p>
          <a:p>
            <a:pPr marL="285750" indent="-285750">
              <a:buFont typeface="Arial" panose="020B0604020202020204" pitchFamily="34" charset="0"/>
              <a:buChar char="•"/>
            </a:pPr>
            <a:r>
              <a:rPr lang="es-MX" dirty="0"/>
              <a:t>Mejora en el nivel de servicio del 10%</a:t>
            </a:r>
          </a:p>
          <a:p>
            <a:endParaRPr lang="es-MX" dirty="0"/>
          </a:p>
        </p:txBody>
      </p:sp>
      <p:sp>
        <p:nvSpPr>
          <p:cNvPr id="12" name="CuadroTexto 11">
            <a:extLst>
              <a:ext uri="{FF2B5EF4-FFF2-40B4-BE49-F238E27FC236}">
                <a16:creationId xmlns:a16="http://schemas.microsoft.com/office/drawing/2014/main" id="{89603906-F2F9-A39F-3B21-A7EEC4058F4D}"/>
              </a:ext>
            </a:extLst>
          </p:cNvPr>
          <p:cNvSpPr txBox="1"/>
          <p:nvPr/>
        </p:nvSpPr>
        <p:spPr>
          <a:xfrm>
            <a:off x="838200" y="1613039"/>
            <a:ext cx="7427912" cy="707886"/>
          </a:xfrm>
          <a:prstGeom prst="rect">
            <a:avLst/>
          </a:prstGeom>
          <a:noFill/>
        </p:spPr>
        <p:txBody>
          <a:bodyPr wrap="square">
            <a:spAutoFit/>
          </a:bodyPr>
          <a:lstStyle/>
          <a:p>
            <a:r>
              <a:rPr lang="es-MX" sz="2000" b="1" dirty="0"/>
              <a:t>Empaquetado / Envasado de Pastillas en </a:t>
            </a:r>
            <a:r>
              <a:rPr lang="es-MX" sz="2000" b="1" dirty="0" err="1"/>
              <a:t>Blisters</a:t>
            </a:r>
            <a:r>
              <a:rPr lang="es-MX" sz="2000" b="1" dirty="0"/>
              <a:t> y/o en Frascos en los Centros de Distribución</a:t>
            </a:r>
            <a:endParaRPr lang="es-MX" sz="2000" dirty="0"/>
          </a:p>
        </p:txBody>
      </p:sp>
      <p:pic>
        <p:nvPicPr>
          <p:cNvPr id="5" name="Picture 4">
            <a:extLst>
              <a:ext uri="{FF2B5EF4-FFF2-40B4-BE49-F238E27FC236}">
                <a16:creationId xmlns:a16="http://schemas.microsoft.com/office/drawing/2014/main" id="{2C246F8C-8F43-A9D7-2EFE-4B379736F55C}"/>
              </a:ext>
            </a:extLst>
          </p:cNvPr>
          <p:cNvPicPr>
            <a:picLocks noChangeAspect="1"/>
          </p:cNvPicPr>
          <p:nvPr/>
        </p:nvPicPr>
        <p:blipFill>
          <a:blip r:embed="rId2"/>
          <a:stretch>
            <a:fillRect/>
          </a:stretch>
        </p:blipFill>
        <p:spPr>
          <a:xfrm>
            <a:off x="8602506" y="513397"/>
            <a:ext cx="3029975" cy="1481456"/>
          </a:xfrm>
          <a:prstGeom prst="rect">
            <a:avLst/>
          </a:prstGeom>
        </p:spPr>
      </p:pic>
    </p:spTree>
    <p:extLst>
      <p:ext uri="{BB962C8B-B14F-4D97-AF65-F5344CB8AC3E}">
        <p14:creationId xmlns:p14="http://schemas.microsoft.com/office/powerpoint/2010/main" val="2869921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EB7D15-1780-9CCD-8A2E-C847D848ED8B}"/>
              </a:ext>
            </a:extLst>
          </p:cNvPr>
          <p:cNvSpPr>
            <a:spLocks noGrp="1"/>
          </p:cNvSpPr>
          <p:nvPr>
            <p:ph type="title"/>
          </p:nvPr>
        </p:nvSpPr>
        <p:spPr>
          <a:xfrm>
            <a:off x="838200" y="365125"/>
            <a:ext cx="10515600" cy="1325563"/>
          </a:xfrm>
        </p:spPr>
        <p:txBody>
          <a:bodyPr>
            <a:normAutofit/>
          </a:bodyPr>
          <a:lstStyle/>
          <a:p>
            <a:r>
              <a:rPr lang="es-MX" noProof="0" dirty="0"/>
              <a:t>Tópicos</a:t>
            </a:r>
          </a:p>
        </p:txBody>
      </p:sp>
      <p:sp>
        <p:nvSpPr>
          <p:cNvPr id="3" name="Marcador de pie de página 2">
            <a:extLst>
              <a:ext uri="{FF2B5EF4-FFF2-40B4-BE49-F238E27FC236}">
                <a16:creationId xmlns:a16="http://schemas.microsoft.com/office/drawing/2014/main" id="{55066788-B110-D1FB-C74A-A0ED391A9E93}"/>
              </a:ext>
            </a:extLst>
          </p:cNvPr>
          <p:cNvSpPr>
            <a:spLocks noGrp="1"/>
          </p:cNvSpPr>
          <p:nvPr>
            <p:ph type="ftr" sz="quarter" idx="11"/>
          </p:nvPr>
        </p:nvSpPr>
        <p:spPr>
          <a:xfrm>
            <a:off x="3679635" y="6364710"/>
            <a:ext cx="6120000" cy="365125"/>
          </a:xfrm>
        </p:spPr>
        <p:txBody>
          <a:bodyPr/>
          <a:lstStyle/>
          <a:p>
            <a:r>
              <a:rPr lang="es-MX" dirty="0" err="1"/>
              <a:t>Postponement</a:t>
            </a:r>
            <a:endParaRPr lang="es-MX" dirty="0"/>
          </a:p>
        </p:txBody>
      </p:sp>
      <p:sp>
        <p:nvSpPr>
          <p:cNvPr id="4" name="Marcador de número de diapositiva 3">
            <a:extLst>
              <a:ext uri="{FF2B5EF4-FFF2-40B4-BE49-F238E27FC236}">
                <a16:creationId xmlns:a16="http://schemas.microsoft.com/office/drawing/2014/main" id="{85A16860-4C65-0768-42C2-2166AFB0A6F2}"/>
              </a:ext>
            </a:extLst>
          </p:cNvPr>
          <p:cNvSpPr>
            <a:spLocks noGrp="1"/>
          </p:cNvSpPr>
          <p:nvPr>
            <p:ph type="sldNum" sz="quarter" idx="12"/>
          </p:nvPr>
        </p:nvSpPr>
        <p:spPr>
          <a:xfrm>
            <a:off x="10252110" y="6364710"/>
            <a:ext cx="1080000" cy="365125"/>
          </a:xfrm>
        </p:spPr>
        <p:txBody>
          <a:bodyPr/>
          <a:lstStyle/>
          <a:p>
            <a:fld id="{4252571F-A6C3-4D2F-9088-D287B168DCB5}" type="slidenum">
              <a:rPr lang="es-MX" smtClean="0"/>
              <a:pPr/>
              <a:t>2</a:t>
            </a:fld>
            <a:endParaRPr lang="es-MX" dirty="0"/>
          </a:p>
        </p:txBody>
      </p:sp>
      <p:sp>
        <p:nvSpPr>
          <p:cNvPr id="5" name="Marcador de texto 4">
            <a:extLst>
              <a:ext uri="{FF2B5EF4-FFF2-40B4-BE49-F238E27FC236}">
                <a16:creationId xmlns:a16="http://schemas.microsoft.com/office/drawing/2014/main" id="{E20C153F-23FF-588C-1AA6-C586640E1C64}"/>
              </a:ext>
            </a:extLst>
          </p:cNvPr>
          <p:cNvSpPr>
            <a:spLocks noGrp="1"/>
          </p:cNvSpPr>
          <p:nvPr>
            <p:ph type="body" sz="quarter" idx="13"/>
          </p:nvPr>
        </p:nvSpPr>
        <p:spPr>
          <a:xfrm>
            <a:off x="838200" y="1825625"/>
            <a:ext cx="10515600" cy="4351338"/>
          </a:xfrm>
        </p:spPr>
        <p:txBody>
          <a:bodyPr/>
          <a:lstStyle/>
          <a:p>
            <a:r>
              <a:rPr lang="es-MX" noProof="0" dirty="0"/>
              <a:t>¿Qué es una estrategia de </a:t>
            </a:r>
            <a:r>
              <a:rPr lang="es-MX" noProof="0" dirty="0" err="1"/>
              <a:t>Postponement</a:t>
            </a:r>
            <a:r>
              <a:rPr lang="es-MX" noProof="0" dirty="0"/>
              <a:t>? </a:t>
            </a:r>
          </a:p>
          <a:p>
            <a:r>
              <a:rPr lang="es-MX" noProof="0" dirty="0"/>
              <a:t>¿Cuáles son los tipos de estrategias de </a:t>
            </a:r>
            <a:r>
              <a:rPr lang="es-MX" noProof="0" dirty="0" err="1"/>
              <a:t>Postponement</a:t>
            </a:r>
            <a:r>
              <a:rPr lang="es-MX" noProof="0" dirty="0"/>
              <a:t>?</a:t>
            </a:r>
          </a:p>
          <a:p>
            <a:r>
              <a:rPr lang="es-MX" noProof="0" dirty="0"/>
              <a:t>¿Por qué usar una estrategia de </a:t>
            </a:r>
            <a:r>
              <a:rPr lang="es-MX" noProof="0" dirty="0" err="1"/>
              <a:t>Postponement</a:t>
            </a:r>
            <a:r>
              <a:rPr lang="es-MX" noProof="0" dirty="0"/>
              <a:t>?</a:t>
            </a:r>
          </a:p>
          <a:p>
            <a:r>
              <a:rPr lang="es-MX" noProof="0" dirty="0"/>
              <a:t>¿Cómo trabajan las estrategias de </a:t>
            </a:r>
            <a:r>
              <a:rPr lang="es-MX" noProof="0" dirty="0" err="1"/>
              <a:t>Postponement</a:t>
            </a:r>
            <a:r>
              <a:rPr lang="es-MX" noProof="0" dirty="0"/>
              <a:t>?</a:t>
            </a:r>
          </a:p>
          <a:p>
            <a:r>
              <a:rPr lang="es-MX" noProof="0" dirty="0"/>
              <a:t>Principales requerimientos</a:t>
            </a:r>
          </a:p>
          <a:p>
            <a:r>
              <a:rPr lang="es-MX" noProof="0" dirty="0"/>
              <a:t>Ejemplos reales de empresas</a:t>
            </a:r>
          </a:p>
          <a:p>
            <a:endParaRPr lang="es-MX" noProof="0" dirty="0"/>
          </a:p>
        </p:txBody>
      </p:sp>
    </p:spTree>
    <p:extLst>
      <p:ext uri="{BB962C8B-B14F-4D97-AF65-F5344CB8AC3E}">
        <p14:creationId xmlns:p14="http://schemas.microsoft.com/office/powerpoint/2010/main" val="3077952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ie de página 2">
            <a:extLst>
              <a:ext uri="{FF2B5EF4-FFF2-40B4-BE49-F238E27FC236}">
                <a16:creationId xmlns:a16="http://schemas.microsoft.com/office/drawing/2014/main" id="{86437F4D-BCBE-43D1-2331-F2367791E674}"/>
              </a:ext>
            </a:extLst>
          </p:cNvPr>
          <p:cNvSpPr>
            <a:spLocks noGrp="1"/>
          </p:cNvSpPr>
          <p:nvPr>
            <p:ph type="ftr" sz="quarter" idx="11"/>
          </p:nvPr>
        </p:nvSpPr>
        <p:spPr>
          <a:xfrm>
            <a:off x="3679635" y="6364710"/>
            <a:ext cx="6120000" cy="365125"/>
          </a:xfrm>
        </p:spPr>
        <p:txBody>
          <a:bodyPr/>
          <a:lstStyle/>
          <a:p>
            <a:r>
              <a:rPr lang="es-MX"/>
              <a:t>Postponement</a:t>
            </a:r>
          </a:p>
        </p:txBody>
      </p:sp>
      <p:sp>
        <p:nvSpPr>
          <p:cNvPr id="4" name="Marcador de número de diapositiva 3">
            <a:extLst>
              <a:ext uri="{FF2B5EF4-FFF2-40B4-BE49-F238E27FC236}">
                <a16:creationId xmlns:a16="http://schemas.microsoft.com/office/drawing/2014/main" id="{BF87B257-B54D-72FB-AE63-C6F6176A6EB9}"/>
              </a:ext>
            </a:extLst>
          </p:cNvPr>
          <p:cNvSpPr>
            <a:spLocks noGrp="1"/>
          </p:cNvSpPr>
          <p:nvPr>
            <p:ph type="sldNum" sz="quarter" idx="12"/>
          </p:nvPr>
        </p:nvSpPr>
        <p:spPr>
          <a:xfrm>
            <a:off x="10252110" y="6364710"/>
            <a:ext cx="1080000" cy="365125"/>
          </a:xfrm>
        </p:spPr>
        <p:txBody>
          <a:bodyPr/>
          <a:lstStyle/>
          <a:p>
            <a:fld id="{4252571F-A6C3-4D2F-9088-D287B168DCB5}" type="slidenum">
              <a:rPr lang="es-MX" smtClean="0"/>
              <a:pPr/>
              <a:t>3</a:t>
            </a:fld>
            <a:endParaRPr lang="es-MX"/>
          </a:p>
        </p:txBody>
      </p:sp>
      <p:sp>
        <p:nvSpPr>
          <p:cNvPr id="7" name="CuadroTexto 6">
            <a:extLst>
              <a:ext uri="{FF2B5EF4-FFF2-40B4-BE49-F238E27FC236}">
                <a16:creationId xmlns:a16="http://schemas.microsoft.com/office/drawing/2014/main" id="{9C3A216C-E6FA-C882-DC03-33409EA4E457}"/>
              </a:ext>
            </a:extLst>
          </p:cNvPr>
          <p:cNvSpPr txBox="1"/>
          <p:nvPr/>
        </p:nvSpPr>
        <p:spPr>
          <a:xfrm>
            <a:off x="839789" y="1142798"/>
            <a:ext cx="8863012" cy="2862322"/>
          </a:xfrm>
          <a:prstGeom prst="rect">
            <a:avLst/>
          </a:prstGeom>
          <a:noFill/>
        </p:spPr>
        <p:txBody>
          <a:bodyPr wrap="square">
            <a:spAutoFit/>
          </a:bodyPr>
          <a:lstStyle/>
          <a:p>
            <a:r>
              <a:rPr lang="es-ES" sz="3600" i="1" dirty="0"/>
              <a:t>“Todos los beneficios están directamente relacionados con la velocidad de los procesos y de la información”</a:t>
            </a:r>
          </a:p>
          <a:p>
            <a:endParaRPr lang="es-ES" sz="3600" i="1" dirty="0"/>
          </a:p>
          <a:p>
            <a:r>
              <a:rPr lang="es-ES" sz="3600" i="1" dirty="0"/>
              <a:t>Ley de George </a:t>
            </a:r>
            <a:r>
              <a:rPr lang="es-ES" sz="3600" i="1" dirty="0" err="1"/>
              <a:t>Plossl</a:t>
            </a:r>
            <a:endParaRPr lang="es-ES" sz="3600" i="1" dirty="0"/>
          </a:p>
        </p:txBody>
      </p:sp>
      <p:pic>
        <p:nvPicPr>
          <p:cNvPr id="8" name="Picture 1">
            <a:extLst>
              <a:ext uri="{FF2B5EF4-FFF2-40B4-BE49-F238E27FC236}">
                <a16:creationId xmlns:a16="http://schemas.microsoft.com/office/drawing/2014/main" id="{C338FCC2-23F5-807A-68CB-92C76667B766}"/>
              </a:ext>
            </a:extLst>
          </p:cNvPr>
          <p:cNvPicPr>
            <a:picLocks noChangeAspect="1"/>
          </p:cNvPicPr>
          <p:nvPr/>
        </p:nvPicPr>
        <p:blipFill>
          <a:blip r:embed="rId3"/>
          <a:stretch>
            <a:fillRect/>
          </a:stretch>
        </p:blipFill>
        <p:spPr>
          <a:xfrm>
            <a:off x="7124700" y="3662220"/>
            <a:ext cx="3924753" cy="2182751"/>
          </a:xfrm>
          <a:prstGeom prst="rect">
            <a:avLst/>
          </a:prstGeom>
        </p:spPr>
      </p:pic>
    </p:spTree>
    <p:extLst>
      <p:ext uri="{BB962C8B-B14F-4D97-AF65-F5344CB8AC3E}">
        <p14:creationId xmlns:p14="http://schemas.microsoft.com/office/powerpoint/2010/main" val="773981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B2A15BDB-5D09-2639-DA07-280E33343AFE}"/>
              </a:ext>
            </a:extLst>
          </p:cNvPr>
          <p:cNvSpPr>
            <a:spLocks noGrp="1"/>
          </p:cNvSpPr>
          <p:nvPr>
            <p:ph type="title"/>
          </p:nvPr>
        </p:nvSpPr>
        <p:spPr>
          <a:xfrm>
            <a:off x="838200" y="365125"/>
            <a:ext cx="10515600" cy="1325563"/>
          </a:xfrm>
        </p:spPr>
        <p:txBody>
          <a:bodyPr/>
          <a:lstStyle/>
          <a:p>
            <a:r>
              <a:rPr lang="es-MX" noProof="0" dirty="0"/>
              <a:t>¿Qué es una estrategia de </a:t>
            </a:r>
            <a:r>
              <a:rPr lang="es-MX" noProof="0" dirty="0" err="1"/>
              <a:t>Postponement</a:t>
            </a:r>
            <a:r>
              <a:rPr lang="es-MX" noProof="0" dirty="0"/>
              <a:t>?</a:t>
            </a:r>
          </a:p>
        </p:txBody>
      </p:sp>
      <p:sp>
        <p:nvSpPr>
          <p:cNvPr id="2" name="Marcador de pie de página 1">
            <a:extLst>
              <a:ext uri="{FF2B5EF4-FFF2-40B4-BE49-F238E27FC236}">
                <a16:creationId xmlns:a16="http://schemas.microsoft.com/office/drawing/2014/main" id="{928A9797-1E53-4174-647E-831CAA8E5D97}"/>
              </a:ext>
            </a:extLst>
          </p:cNvPr>
          <p:cNvSpPr>
            <a:spLocks noGrp="1"/>
          </p:cNvSpPr>
          <p:nvPr>
            <p:ph type="ftr" sz="quarter" idx="11"/>
          </p:nvPr>
        </p:nvSpPr>
        <p:spPr>
          <a:xfrm>
            <a:off x="3679635" y="6364710"/>
            <a:ext cx="6120000" cy="365125"/>
          </a:xfrm>
        </p:spPr>
        <p:txBody>
          <a:bodyPr/>
          <a:lstStyle/>
          <a:p>
            <a:r>
              <a:rPr lang="es-MX"/>
              <a:t>Postponement</a:t>
            </a:r>
          </a:p>
        </p:txBody>
      </p:sp>
      <p:sp>
        <p:nvSpPr>
          <p:cNvPr id="3" name="Marcador de número de diapositiva 2">
            <a:extLst>
              <a:ext uri="{FF2B5EF4-FFF2-40B4-BE49-F238E27FC236}">
                <a16:creationId xmlns:a16="http://schemas.microsoft.com/office/drawing/2014/main" id="{FDBD938F-32B1-17E9-4B27-233E8CAA03E2}"/>
              </a:ext>
            </a:extLst>
          </p:cNvPr>
          <p:cNvSpPr>
            <a:spLocks noGrp="1"/>
          </p:cNvSpPr>
          <p:nvPr>
            <p:ph type="sldNum" sz="quarter" idx="12"/>
          </p:nvPr>
        </p:nvSpPr>
        <p:spPr>
          <a:xfrm>
            <a:off x="10252110" y="6364710"/>
            <a:ext cx="1080000" cy="365125"/>
          </a:xfrm>
        </p:spPr>
        <p:txBody>
          <a:bodyPr/>
          <a:lstStyle/>
          <a:p>
            <a:fld id="{4252571F-A6C3-4D2F-9088-D287B168DCB5}" type="slidenum">
              <a:rPr lang="es-MX" smtClean="0"/>
              <a:pPr/>
              <a:t>4</a:t>
            </a:fld>
            <a:endParaRPr lang="es-MX"/>
          </a:p>
        </p:txBody>
      </p:sp>
      <p:sp>
        <p:nvSpPr>
          <p:cNvPr id="5" name="Marcador de texto 4">
            <a:extLst>
              <a:ext uri="{FF2B5EF4-FFF2-40B4-BE49-F238E27FC236}">
                <a16:creationId xmlns:a16="http://schemas.microsoft.com/office/drawing/2014/main" id="{1C87E3CB-46C2-AAE6-7E8A-122F5C1E3FF1}"/>
              </a:ext>
            </a:extLst>
          </p:cNvPr>
          <p:cNvSpPr>
            <a:spLocks noGrp="1"/>
          </p:cNvSpPr>
          <p:nvPr>
            <p:ph type="body" sz="quarter" idx="13"/>
          </p:nvPr>
        </p:nvSpPr>
        <p:spPr>
          <a:xfrm>
            <a:off x="838200" y="1825625"/>
            <a:ext cx="10515600" cy="4351338"/>
          </a:xfrm>
        </p:spPr>
        <p:txBody>
          <a:bodyPr/>
          <a:lstStyle/>
          <a:p>
            <a:r>
              <a:rPr lang="es-MX" noProof="0" dirty="0"/>
              <a:t>Una estrategia de </a:t>
            </a:r>
            <a:r>
              <a:rPr lang="es-MX" noProof="0" dirty="0" err="1"/>
              <a:t>postponement</a:t>
            </a:r>
            <a:r>
              <a:rPr lang="es-MX" noProof="0" dirty="0"/>
              <a:t> busca postergar algunas actividades de la cadena de suministro hasta que la demanda del consumidor/cliente es revelada para poder reducir inventarios y mejorar el nivel de servicio.</a:t>
            </a:r>
          </a:p>
          <a:p>
            <a:endParaRPr lang="es-MX" noProof="0" dirty="0"/>
          </a:p>
        </p:txBody>
      </p:sp>
    </p:spTree>
    <p:extLst>
      <p:ext uri="{BB962C8B-B14F-4D97-AF65-F5344CB8AC3E}">
        <p14:creationId xmlns:p14="http://schemas.microsoft.com/office/powerpoint/2010/main" val="3544726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3C3DBC-3E4B-56D8-2AEE-28BC26DACE77}"/>
              </a:ext>
            </a:extLst>
          </p:cNvPr>
          <p:cNvSpPr>
            <a:spLocks noGrp="1"/>
          </p:cNvSpPr>
          <p:nvPr>
            <p:ph type="title"/>
          </p:nvPr>
        </p:nvSpPr>
        <p:spPr/>
        <p:txBody>
          <a:bodyPr/>
          <a:lstStyle/>
          <a:p>
            <a:r>
              <a:rPr lang="es-MX" noProof="0" dirty="0"/>
              <a:t>Orígenes</a:t>
            </a:r>
          </a:p>
        </p:txBody>
      </p:sp>
      <p:sp>
        <p:nvSpPr>
          <p:cNvPr id="3" name="Marcador de pie de página 2">
            <a:extLst>
              <a:ext uri="{FF2B5EF4-FFF2-40B4-BE49-F238E27FC236}">
                <a16:creationId xmlns:a16="http://schemas.microsoft.com/office/drawing/2014/main" id="{30AB8A7B-FD2C-00B2-E49C-80C98871D8FE}"/>
              </a:ext>
            </a:extLst>
          </p:cNvPr>
          <p:cNvSpPr>
            <a:spLocks noGrp="1"/>
          </p:cNvSpPr>
          <p:nvPr>
            <p:ph type="ftr" sz="quarter" idx="11"/>
          </p:nvPr>
        </p:nvSpPr>
        <p:spPr/>
        <p:txBody>
          <a:bodyPr/>
          <a:lstStyle/>
          <a:p>
            <a:r>
              <a:rPr lang="es-MX"/>
              <a:t>Postponement</a:t>
            </a:r>
          </a:p>
        </p:txBody>
      </p:sp>
      <p:sp>
        <p:nvSpPr>
          <p:cNvPr id="4" name="Marcador de número de diapositiva 3">
            <a:extLst>
              <a:ext uri="{FF2B5EF4-FFF2-40B4-BE49-F238E27FC236}">
                <a16:creationId xmlns:a16="http://schemas.microsoft.com/office/drawing/2014/main" id="{E62FDF6A-980B-FF89-F266-6C5522261E4E}"/>
              </a:ext>
            </a:extLst>
          </p:cNvPr>
          <p:cNvSpPr>
            <a:spLocks noGrp="1"/>
          </p:cNvSpPr>
          <p:nvPr>
            <p:ph type="sldNum" sz="quarter" idx="12"/>
          </p:nvPr>
        </p:nvSpPr>
        <p:spPr/>
        <p:txBody>
          <a:bodyPr/>
          <a:lstStyle/>
          <a:p>
            <a:fld id="{4252571F-A6C3-4D2F-9088-D287B168DCB5}" type="slidenum">
              <a:rPr lang="es-MX" smtClean="0"/>
              <a:pPr/>
              <a:t>5</a:t>
            </a:fld>
            <a:endParaRPr lang="es-MX"/>
          </a:p>
        </p:txBody>
      </p:sp>
      <p:sp>
        <p:nvSpPr>
          <p:cNvPr id="12" name="CuadroTexto 11">
            <a:extLst>
              <a:ext uri="{FF2B5EF4-FFF2-40B4-BE49-F238E27FC236}">
                <a16:creationId xmlns:a16="http://schemas.microsoft.com/office/drawing/2014/main" id="{638A81E8-499E-7FE9-D7FD-754200DEBFF2}"/>
              </a:ext>
            </a:extLst>
          </p:cNvPr>
          <p:cNvSpPr txBox="1"/>
          <p:nvPr/>
        </p:nvSpPr>
        <p:spPr>
          <a:xfrm>
            <a:off x="838200" y="5741988"/>
            <a:ext cx="10515600" cy="430887"/>
          </a:xfrm>
          <a:prstGeom prst="rect">
            <a:avLst/>
          </a:prstGeom>
          <a:noFill/>
        </p:spPr>
        <p:txBody>
          <a:bodyPr wrap="square">
            <a:spAutoFit/>
          </a:bodyPr>
          <a:lstStyle/>
          <a:p>
            <a:r>
              <a:rPr lang="es-ES" sz="1100" i="1" dirty="0"/>
              <a:t>Zinn, W. (2024, 10 junio). Una Revisión Histórica de la Investigación en </a:t>
            </a:r>
            <a:r>
              <a:rPr lang="es-ES" sz="1100" i="1" dirty="0" err="1"/>
              <a:t>Postponement</a:t>
            </a:r>
            <a:r>
              <a:rPr lang="es-ES" sz="1100" i="1" dirty="0"/>
              <a:t>. </a:t>
            </a:r>
            <a:r>
              <a:rPr lang="es-ES" sz="1100" i="1" dirty="0" err="1"/>
              <a:t>Tecnologística</a:t>
            </a:r>
            <a:r>
              <a:rPr lang="es-ES" sz="1100" i="1" dirty="0"/>
              <a:t>. https://www.tecnologistica.com.br/es/supply-chain-insights/general/18440/una-revision-historica-de-la-investigacion-en-postponement/</a:t>
            </a:r>
            <a:endParaRPr lang="es-MX" sz="1100" i="1" dirty="0"/>
          </a:p>
        </p:txBody>
      </p:sp>
      <p:sp>
        <p:nvSpPr>
          <p:cNvPr id="13" name="CuadroTexto 12">
            <a:extLst>
              <a:ext uri="{FF2B5EF4-FFF2-40B4-BE49-F238E27FC236}">
                <a16:creationId xmlns:a16="http://schemas.microsoft.com/office/drawing/2014/main" id="{05C71AEE-ADF4-F005-9E5A-D11DD03525C6}"/>
              </a:ext>
            </a:extLst>
          </p:cNvPr>
          <p:cNvSpPr txBox="1"/>
          <p:nvPr/>
        </p:nvSpPr>
        <p:spPr>
          <a:xfrm>
            <a:off x="838200" y="1557338"/>
            <a:ext cx="10515600" cy="3816429"/>
          </a:xfrm>
          <a:prstGeom prst="rect">
            <a:avLst/>
          </a:prstGeom>
          <a:noFill/>
        </p:spPr>
        <p:txBody>
          <a:bodyPr wrap="square" rtlCol="0">
            <a:spAutoFit/>
          </a:bodyPr>
          <a:lstStyle/>
          <a:p>
            <a:pPr marL="342900" indent="-342900">
              <a:buFont typeface="Arial" panose="020B0604020202020204" pitchFamily="34" charset="0"/>
              <a:buChar char="•"/>
            </a:pPr>
            <a:r>
              <a:rPr lang="es-ES" sz="2200" dirty="0"/>
              <a:t>La investigación en </a:t>
            </a:r>
            <a:r>
              <a:rPr lang="es-ES" sz="2200" dirty="0" err="1"/>
              <a:t>postponement</a:t>
            </a:r>
            <a:r>
              <a:rPr lang="es-ES" sz="2200" dirty="0"/>
              <a:t> fue introducida al ámbito de la logística gracias a la influencia de Donald </a:t>
            </a:r>
            <a:r>
              <a:rPr lang="es-ES" sz="2200" dirty="0" err="1"/>
              <a:t>Bowersox</a:t>
            </a:r>
            <a:r>
              <a:rPr lang="es-ES" sz="2200" dirty="0"/>
              <a:t> (1978, 1982), quien la trasladó desde el marketing. </a:t>
            </a:r>
          </a:p>
          <a:p>
            <a:pPr marL="342900" indent="-342900">
              <a:buFont typeface="Arial" panose="020B0604020202020204" pitchFamily="34" charset="0"/>
              <a:buChar char="•"/>
            </a:pPr>
            <a:r>
              <a:rPr lang="es-ES" sz="2200" dirty="0"/>
              <a:t>Los primeros trabajos significativos que iniciaron la investigación en este campo se atribuyen a </a:t>
            </a:r>
            <a:r>
              <a:rPr lang="es-ES" sz="2200" dirty="0" err="1"/>
              <a:t>Alderson</a:t>
            </a:r>
            <a:r>
              <a:rPr lang="es-ES" sz="2200" dirty="0"/>
              <a:t> (1950, 1957), un profesor de marketing y consultor. </a:t>
            </a:r>
          </a:p>
          <a:p>
            <a:pPr marL="342900" indent="-342900">
              <a:buFont typeface="Arial" panose="020B0604020202020204" pitchFamily="34" charset="0"/>
              <a:buChar char="•"/>
            </a:pPr>
            <a:r>
              <a:rPr lang="es-ES" sz="2200" dirty="0" err="1"/>
              <a:t>Alderson</a:t>
            </a:r>
            <a:r>
              <a:rPr lang="es-ES" sz="2200" dirty="0"/>
              <a:t> afirmó que el principio “requiere que los </a:t>
            </a:r>
            <a:r>
              <a:rPr lang="es-ES" sz="2200" u="sng" dirty="0"/>
              <a:t>cambios en la forma e identidad </a:t>
            </a:r>
            <a:r>
              <a:rPr lang="es-ES" sz="2200" dirty="0"/>
              <a:t>ocurran </a:t>
            </a:r>
            <a:r>
              <a:rPr lang="es-ES" sz="2200" u="sng" dirty="0"/>
              <a:t>en el último punto posible en el flujo de marketing</a:t>
            </a:r>
            <a:r>
              <a:rPr lang="es-ES" sz="2200" dirty="0"/>
              <a:t>; y que los </a:t>
            </a:r>
            <a:r>
              <a:rPr lang="es-ES" sz="2200" u="sng" dirty="0"/>
              <a:t>cambios en la ubicación del inventario ocurran en el último punto posible en el tiempo</a:t>
            </a:r>
            <a:r>
              <a:rPr lang="es-ES" sz="2200" dirty="0"/>
              <a:t>". </a:t>
            </a:r>
          </a:p>
          <a:p>
            <a:pPr marL="342900" indent="-342900">
              <a:buFont typeface="Arial" panose="020B0604020202020204" pitchFamily="34" charset="0"/>
              <a:buChar char="•"/>
            </a:pPr>
            <a:r>
              <a:rPr lang="es-ES" sz="2200" dirty="0"/>
              <a:t>Estos dos tipos de </a:t>
            </a:r>
            <a:r>
              <a:rPr lang="es-ES" sz="2200" dirty="0" err="1"/>
              <a:t>postponement</a:t>
            </a:r>
            <a:r>
              <a:rPr lang="es-ES" sz="2200" dirty="0"/>
              <a:t> se </a:t>
            </a:r>
            <a:r>
              <a:rPr lang="es-ES" sz="2200" dirty="0">
                <a:solidFill>
                  <a:srgbClr val="C00000"/>
                </a:solidFill>
              </a:rPr>
              <a:t>conocieron como forma y tiempo</a:t>
            </a:r>
            <a:r>
              <a:rPr lang="es-ES" sz="2200" dirty="0"/>
              <a:t>, respectivamente.</a:t>
            </a:r>
            <a:endParaRPr lang="es-MX" sz="2200" dirty="0"/>
          </a:p>
        </p:txBody>
      </p:sp>
    </p:spTree>
    <p:extLst>
      <p:ext uri="{BB962C8B-B14F-4D97-AF65-F5344CB8AC3E}">
        <p14:creationId xmlns:p14="http://schemas.microsoft.com/office/powerpoint/2010/main" val="3750528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D799B1-D349-F021-D2BC-5EBF2C4726F6}"/>
              </a:ext>
            </a:extLst>
          </p:cNvPr>
          <p:cNvSpPr>
            <a:spLocks noGrp="1"/>
          </p:cNvSpPr>
          <p:nvPr>
            <p:ph type="title"/>
          </p:nvPr>
        </p:nvSpPr>
        <p:spPr/>
        <p:txBody>
          <a:bodyPr/>
          <a:lstStyle/>
          <a:p>
            <a:r>
              <a:rPr lang="es-MX" noProof="0" dirty="0"/>
              <a:t>¿Cuáles son los tipos de estrategias de </a:t>
            </a:r>
            <a:r>
              <a:rPr lang="es-MX" noProof="0" dirty="0" err="1"/>
              <a:t>Postponement</a:t>
            </a:r>
            <a:r>
              <a:rPr lang="es-MX" noProof="0" dirty="0"/>
              <a:t>?</a:t>
            </a:r>
          </a:p>
        </p:txBody>
      </p:sp>
      <p:sp>
        <p:nvSpPr>
          <p:cNvPr id="3" name="Marcador de pie de página 2">
            <a:extLst>
              <a:ext uri="{FF2B5EF4-FFF2-40B4-BE49-F238E27FC236}">
                <a16:creationId xmlns:a16="http://schemas.microsoft.com/office/drawing/2014/main" id="{9A1B9798-7D0F-27E3-EC28-978F5F1E8963}"/>
              </a:ext>
            </a:extLst>
          </p:cNvPr>
          <p:cNvSpPr>
            <a:spLocks noGrp="1"/>
          </p:cNvSpPr>
          <p:nvPr>
            <p:ph type="ftr" sz="quarter" idx="11"/>
          </p:nvPr>
        </p:nvSpPr>
        <p:spPr/>
        <p:txBody>
          <a:bodyPr/>
          <a:lstStyle/>
          <a:p>
            <a:r>
              <a:rPr lang="es-MX"/>
              <a:t>Postponement</a:t>
            </a:r>
          </a:p>
        </p:txBody>
      </p:sp>
      <p:sp>
        <p:nvSpPr>
          <p:cNvPr id="4" name="Marcador de número de diapositiva 3">
            <a:extLst>
              <a:ext uri="{FF2B5EF4-FFF2-40B4-BE49-F238E27FC236}">
                <a16:creationId xmlns:a16="http://schemas.microsoft.com/office/drawing/2014/main" id="{A27A22AF-2350-6278-D52E-622405E29113}"/>
              </a:ext>
            </a:extLst>
          </p:cNvPr>
          <p:cNvSpPr>
            <a:spLocks noGrp="1"/>
          </p:cNvSpPr>
          <p:nvPr>
            <p:ph type="sldNum" sz="quarter" idx="12"/>
          </p:nvPr>
        </p:nvSpPr>
        <p:spPr/>
        <p:txBody>
          <a:bodyPr/>
          <a:lstStyle/>
          <a:p>
            <a:fld id="{4252571F-A6C3-4D2F-9088-D287B168DCB5}" type="slidenum">
              <a:rPr lang="es-MX" smtClean="0"/>
              <a:pPr/>
              <a:t>6</a:t>
            </a:fld>
            <a:endParaRPr lang="es-MX"/>
          </a:p>
        </p:txBody>
      </p:sp>
      <p:sp>
        <p:nvSpPr>
          <p:cNvPr id="14" name="CuadroTexto 13">
            <a:extLst>
              <a:ext uri="{FF2B5EF4-FFF2-40B4-BE49-F238E27FC236}">
                <a16:creationId xmlns:a16="http://schemas.microsoft.com/office/drawing/2014/main" id="{647ECB70-A97D-3641-B231-A19899FDA18F}"/>
              </a:ext>
            </a:extLst>
          </p:cNvPr>
          <p:cNvSpPr txBox="1"/>
          <p:nvPr/>
        </p:nvSpPr>
        <p:spPr>
          <a:xfrm>
            <a:off x="839788" y="1808163"/>
            <a:ext cx="10602912" cy="4062651"/>
          </a:xfrm>
          <a:prstGeom prst="rect">
            <a:avLst/>
          </a:prstGeom>
          <a:noFill/>
        </p:spPr>
        <p:txBody>
          <a:bodyPr wrap="square" rtlCol="0">
            <a:spAutoFit/>
          </a:bodyPr>
          <a:lstStyle/>
          <a:p>
            <a:r>
              <a:rPr lang="es-ES" sz="2400" b="1" dirty="0"/>
              <a:t>1. </a:t>
            </a:r>
            <a:r>
              <a:rPr lang="es-ES" sz="2400" b="1" dirty="0" err="1"/>
              <a:t>Postponement</a:t>
            </a:r>
            <a:r>
              <a:rPr lang="es-ES" sz="2400" b="1" dirty="0"/>
              <a:t> en Compras</a:t>
            </a:r>
          </a:p>
          <a:p>
            <a:pPr marL="285750" indent="-285750">
              <a:buFont typeface="Arial" panose="020B0604020202020204" pitchFamily="34" charset="0"/>
              <a:buChar char="•"/>
            </a:pPr>
            <a:r>
              <a:rPr lang="es-ES" dirty="0"/>
              <a:t>Postergar las compras de los materiales que tienen bases comunes, pero que tienen acabados finales con el cliente</a:t>
            </a:r>
          </a:p>
          <a:p>
            <a:r>
              <a:rPr lang="es-ES" sz="2400" b="1" dirty="0"/>
              <a:t>2. </a:t>
            </a:r>
            <a:r>
              <a:rPr lang="es-ES" sz="2400" b="1" dirty="0" err="1"/>
              <a:t>Postponement</a:t>
            </a:r>
            <a:r>
              <a:rPr lang="es-ES" sz="2400" b="1" dirty="0"/>
              <a:t> en Manufactura</a:t>
            </a:r>
          </a:p>
          <a:p>
            <a:pPr marL="285750" indent="-285750">
              <a:buFont typeface="Arial" panose="020B0604020202020204" pitchFamily="34" charset="0"/>
              <a:buChar char="•"/>
            </a:pPr>
            <a:r>
              <a:rPr lang="es-ES" dirty="0"/>
              <a:t>Tener productos semiterminados listos en la planta para que se ensamblen y/o empaquen de acuerdo con los pedidos de los clientes</a:t>
            </a:r>
          </a:p>
          <a:p>
            <a:r>
              <a:rPr lang="es-ES" sz="2400" b="1" dirty="0"/>
              <a:t>3. </a:t>
            </a:r>
            <a:r>
              <a:rPr lang="es-ES" sz="2400" b="1" dirty="0" err="1"/>
              <a:t>Postponement</a:t>
            </a:r>
            <a:r>
              <a:rPr lang="es-ES" sz="2400" b="1" dirty="0"/>
              <a:t> en Logística</a:t>
            </a:r>
          </a:p>
          <a:p>
            <a:pPr marL="285750" indent="-285750">
              <a:buFont typeface="Arial" panose="020B0604020202020204" pitchFamily="34" charset="0"/>
              <a:buChar char="•"/>
            </a:pPr>
            <a:r>
              <a:rPr lang="es-ES" dirty="0"/>
              <a:t>Tener los productos semiterminados listos en los centros de distribución y empacarlos de acuerdo con los pedidos de los clientes</a:t>
            </a:r>
          </a:p>
          <a:p>
            <a:r>
              <a:rPr lang="es-ES" sz="2400" b="1" dirty="0"/>
              <a:t>4. </a:t>
            </a:r>
            <a:r>
              <a:rPr lang="es-ES" sz="2400" b="1" dirty="0" err="1"/>
              <a:t>Postponement</a:t>
            </a:r>
            <a:r>
              <a:rPr lang="es-ES" sz="2400" b="1" dirty="0"/>
              <a:t> en Tiempo</a:t>
            </a:r>
          </a:p>
          <a:p>
            <a:pPr marL="285750" indent="-285750">
              <a:buFont typeface="Arial" panose="020B0604020202020204" pitchFamily="34" charset="0"/>
              <a:buChar char="•"/>
            </a:pPr>
            <a:r>
              <a:rPr lang="es-ES" dirty="0"/>
              <a:t>Tener los productos terminados en los centros de distribución y surtirlos de acuerdo con los pedidos de los clientes</a:t>
            </a:r>
          </a:p>
          <a:p>
            <a:endParaRPr lang="es-MX" dirty="0"/>
          </a:p>
        </p:txBody>
      </p:sp>
      <p:sp>
        <p:nvSpPr>
          <p:cNvPr id="7" name="TextBox 6">
            <a:extLst>
              <a:ext uri="{FF2B5EF4-FFF2-40B4-BE49-F238E27FC236}">
                <a16:creationId xmlns:a16="http://schemas.microsoft.com/office/drawing/2014/main" id="{D8EBAFFE-55FB-84C5-8AEC-0A3F6788B8F4}"/>
              </a:ext>
            </a:extLst>
          </p:cNvPr>
          <p:cNvSpPr txBox="1"/>
          <p:nvPr/>
        </p:nvSpPr>
        <p:spPr>
          <a:xfrm>
            <a:off x="5819969" y="2741941"/>
            <a:ext cx="5936602" cy="461665"/>
          </a:xfrm>
          <a:prstGeom prst="rect">
            <a:avLst/>
          </a:prstGeom>
          <a:noFill/>
        </p:spPr>
        <p:txBody>
          <a:bodyPr wrap="square">
            <a:spAutoFit/>
          </a:bodyPr>
          <a:lstStyle/>
          <a:p>
            <a:r>
              <a:rPr lang="en-US" sz="1200" dirty="0" err="1">
                <a:hlinkClick r:id="rId3"/>
              </a:rPr>
              <a:t>Portátil</a:t>
            </a:r>
            <a:r>
              <a:rPr lang="en-US" sz="1200" dirty="0">
                <a:hlinkClick r:id="rId3"/>
              </a:rPr>
              <a:t> gaming Alienware m16 R2 con </a:t>
            </a:r>
            <a:r>
              <a:rPr lang="en-US" sz="1200" dirty="0" err="1">
                <a:hlinkClick r:id="rId3"/>
              </a:rPr>
              <a:t>tarjetas</a:t>
            </a:r>
            <a:r>
              <a:rPr lang="en-US" sz="1200" dirty="0">
                <a:hlinkClick r:id="rId3"/>
              </a:rPr>
              <a:t> </a:t>
            </a:r>
            <a:r>
              <a:rPr lang="en-US" sz="1200" dirty="0" err="1">
                <a:hlinkClick r:id="rId3"/>
              </a:rPr>
              <a:t>gráficas</a:t>
            </a:r>
            <a:r>
              <a:rPr lang="en-US" sz="1200" dirty="0">
                <a:hlinkClick r:id="rId3"/>
              </a:rPr>
              <a:t> para </a:t>
            </a:r>
            <a:r>
              <a:rPr lang="en-US" sz="1200" dirty="0" err="1">
                <a:hlinkClick r:id="rId3"/>
              </a:rPr>
              <a:t>portátil</a:t>
            </a:r>
            <a:r>
              <a:rPr lang="en-US" sz="1200" dirty="0">
                <a:hlinkClick r:id="rId3"/>
              </a:rPr>
              <a:t> NVIDIA RTX 4070 | Dell </a:t>
            </a:r>
            <a:r>
              <a:rPr lang="en-US" sz="1200" dirty="0" err="1">
                <a:hlinkClick r:id="rId3"/>
              </a:rPr>
              <a:t>España</a:t>
            </a:r>
            <a:endParaRPr lang="en-US" sz="1200" dirty="0"/>
          </a:p>
        </p:txBody>
      </p:sp>
    </p:spTree>
    <p:extLst>
      <p:ext uri="{BB962C8B-B14F-4D97-AF65-F5344CB8AC3E}">
        <p14:creationId xmlns:p14="http://schemas.microsoft.com/office/powerpoint/2010/main" val="307619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1CDA00-B87D-81C2-0C0D-9D95788B566C}"/>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F85F246D-CF57-0E00-93E1-862FFE52F067}"/>
              </a:ext>
            </a:extLst>
          </p:cNvPr>
          <p:cNvSpPr>
            <a:spLocks noGrp="1"/>
          </p:cNvSpPr>
          <p:nvPr>
            <p:ph type="title"/>
          </p:nvPr>
        </p:nvSpPr>
        <p:spPr/>
        <p:txBody>
          <a:bodyPr/>
          <a:lstStyle/>
          <a:p>
            <a:r>
              <a:rPr lang="es-MX" noProof="0" dirty="0"/>
              <a:t>¿Cuál es la Principal Razón por la cual Pronosticamos?</a:t>
            </a:r>
          </a:p>
        </p:txBody>
      </p:sp>
      <p:sp>
        <p:nvSpPr>
          <p:cNvPr id="3" name="Marcador de pie de página 2">
            <a:extLst>
              <a:ext uri="{FF2B5EF4-FFF2-40B4-BE49-F238E27FC236}">
                <a16:creationId xmlns:a16="http://schemas.microsoft.com/office/drawing/2014/main" id="{1DED1DA2-BD9F-FDED-9A03-7B895FDF4182}"/>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a:ln>
                  <a:noFill/>
                </a:ln>
                <a:solidFill>
                  <a:srgbClr val="4E4E4E">
                    <a:lumMod val="60000"/>
                    <a:lumOff val="40000"/>
                  </a:srgbClr>
                </a:solidFill>
                <a:effectLst/>
                <a:uLnTx/>
                <a:uFillTx/>
                <a:latin typeface="Arial" panose="020B0604020202020204"/>
                <a:ea typeface="+mn-ea"/>
                <a:cs typeface="+mn-cs"/>
              </a:rPr>
              <a:t>Postponement</a:t>
            </a:r>
          </a:p>
        </p:txBody>
      </p:sp>
      <p:sp>
        <p:nvSpPr>
          <p:cNvPr id="4" name="Marcador de número de diapositiva 3">
            <a:extLst>
              <a:ext uri="{FF2B5EF4-FFF2-40B4-BE49-F238E27FC236}">
                <a16:creationId xmlns:a16="http://schemas.microsoft.com/office/drawing/2014/main" id="{6A436303-FA4D-DDB2-E0AF-D7D7FEA1698C}"/>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252571F-A6C3-4D2F-9088-D287B168DCB5}" type="slidenum">
              <a:rPr kumimoji="0" lang="es-MX" sz="1400" b="0" i="0" u="none" strike="noStrike" kern="1200" cap="none" spc="0" normalizeH="0" baseline="0" noProof="0" smtClean="0">
                <a:ln>
                  <a:noFill/>
                </a:ln>
                <a:solidFill>
                  <a:srgbClr val="00527A"/>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s-MX" sz="1400" b="0" i="0" u="none" strike="noStrike" kern="1200" cap="none" spc="0" normalizeH="0" baseline="0" noProof="0">
              <a:ln>
                <a:noFill/>
              </a:ln>
              <a:solidFill>
                <a:srgbClr val="00527A"/>
              </a:solidFill>
              <a:effectLst/>
              <a:uLnTx/>
              <a:uFillTx/>
              <a:latin typeface="Arial" panose="020B0604020202020204"/>
              <a:ea typeface="+mn-ea"/>
              <a:cs typeface="+mn-cs"/>
            </a:endParaRPr>
          </a:p>
        </p:txBody>
      </p:sp>
      <p:sp>
        <p:nvSpPr>
          <p:cNvPr id="14" name="CuadroTexto 13">
            <a:extLst>
              <a:ext uri="{FF2B5EF4-FFF2-40B4-BE49-F238E27FC236}">
                <a16:creationId xmlns:a16="http://schemas.microsoft.com/office/drawing/2014/main" id="{9B2CA17D-37EC-A10A-1FD4-EF8A783FC0D8}"/>
              </a:ext>
            </a:extLst>
          </p:cNvPr>
          <p:cNvSpPr txBox="1"/>
          <p:nvPr/>
        </p:nvSpPr>
        <p:spPr>
          <a:xfrm>
            <a:off x="839788" y="1808163"/>
            <a:ext cx="10602912" cy="1107996"/>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s-ES" sz="2400" b="1" i="0" u="none" strike="noStrike" kern="1200" cap="none" spc="0" normalizeH="0" baseline="0" noProof="0" dirty="0">
                <a:ln>
                  <a:noFill/>
                </a:ln>
                <a:solidFill>
                  <a:srgbClr val="4E4E4E"/>
                </a:solidFill>
                <a:effectLst/>
                <a:uLnTx/>
                <a:uFillTx/>
                <a:latin typeface="Arial" panose="020B0604020202020204"/>
                <a:ea typeface="+mn-ea"/>
                <a:cs typeface="+mn-cs"/>
              </a:rPr>
              <a:t>Para Reducir el Tiempo de Entrega al</a:t>
            </a:r>
            <a:r>
              <a:rPr kumimoji="0" lang="es-ES" sz="2400" b="1" i="0" u="none" strike="noStrike" kern="1200" cap="none" spc="0" normalizeH="0" noProof="0" dirty="0">
                <a:ln>
                  <a:noFill/>
                </a:ln>
                <a:solidFill>
                  <a:srgbClr val="4E4E4E"/>
                </a:solidFill>
                <a:effectLst/>
                <a:uLnTx/>
                <a:uFillTx/>
                <a:latin typeface="Arial" panose="020B0604020202020204"/>
                <a:ea typeface="+mn-ea"/>
                <a:cs typeface="+mn-cs"/>
              </a:rPr>
              <a:t> Cliente</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2400" b="1" baseline="0" dirty="0">
                <a:solidFill>
                  <a:srgbClr val="4E4E4E"/>
                </a:solidFill>
                <a:latin typeface="Arial" panose="020B0604020202020204"/>
              </a:rPr>
              <a:t>	</a:t>
            </a:r>
            <a:endParaRPr kumimoji="0" lang="es-ES" sz="1800" b="0" i="0" u="none" strike="noStrike" kern="1200" cap="none" spc="0" normalizeH="0" baseline="0" noProof="0" dirty="0">
              <a:ln>
                <a:noFill/>
              </a:ln>
              <a:solidFill>
                <a:srgbClr val="4E4E4E"/>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srgbClr val="4E4E4E"/>
              </a:solidFill>
              <a:effectLst/>
              <a:uLnTx/>
              <a:uFillTx/>
              <a:latin typeface="Arial" panose="020B0604020202020204"/>
              <a:ea typeface="+mn-ea"/>
              <a:cs typeface="+mn-cs"/>
            </a:endParaRPr>
          </a:p>
        </p:txBody>
      </p:sp>
    </p:spTree>
    <p:extLst>
      <p:ext uri="{BB962C8B-B14F-4D97-AF65-F5344CB8AC3E}">
        <p14:creationId xmlns:p14="http://schemas.microsoft.com/office/powerpoint/2010/main" val="2742295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ítulo 61">
            <a:extLst>
              <a:ext uri="{FF2B5EF4-FFF2-40B4-BE49-F238E27FC236}">
                <a16:creationId xmlns:a16="http://schemas.microsoft.com/office/drawing/2014/main" id="{E928E67E-8807-4CB4-8EAD-652CC289E355}"/>
              </a:ext>
            </a:extLst>
          </p:cNvPr>
          <p:cNvSpPr>
            <a:spLocks noGrp="1"/>
          </p:cNvSpPr>
          <p:nvPr>
            <p:ph type="title"/>
          </p:nvPr>
        </p:nvSpPr>
        <p:spPr>
          <a:xfrm>
            <a:off x="838200" y="365125"/>
            <a:ext cx="10515600" cy="1325563"/>
          </a:xfrm>
        </p:spPr>
        <p:txBody>
          <a:bodyPr>
            <a:normAutofit/>
          </a:bodyPr>
          <a:lstStyle/>
          <a:p>
            <a:r>
              <a:rPr lang="es-MX" altLang="es-MX" noProof="0" dirty="0"/>
              <a:t>Ambientes de Manufactura y el Tiempo de Entrega</a:t>
            </a:r>
            <a:endParaRPr lang="es-MX" noProof="0" dirty="0"/>
          </a:p>
        </p:txBody>
      </p:sp>
      <p:sp>
        <p:nvSpPr>
          <p:cNvPr id="3" name="Marcador de pie de página 2">
            <a:extLst>
              <a:ext uri="{FF2B5EF4-FFF2-40B4-BE49-F238E27FC236}">
                <a16:creationId xmlns:a16="http://schemas.microsoft.com/office/drawing/2014/main" id="{BFFA7FAF-0798-45D8-A502-C83E18A30769}"/>
              </a:ext>
            </a:extLst>
          </p:cNvPr>
          <p:cNvSpPr>
            <a:spLocks noGrp="1"/>
          </p:cNvSpPr>
          <p:nvPr>
            <p:ph type="ftr" sz="quarter" idx="11"/>
          </p:nvPr>
        </p:nvSpPr>
        <p:spPr>
          <a:xfrm>
            <a:off x="3679635" y="6364710"/>
            <a:ext cx="6120000" cy="365125"/>
          </a:xfrm>
        </p:spPr>
        <p:txBody>
          <a:bodyPr/>
          <a:lstStyle/>
          <a:p>
            <a:r>
              <a:rPr lang="es-MX"/>
              <a:t>Postponement</a:t>
            </a:r>
            <a:endParaRPr lang="es-MX" dirty="0"/>
          </a:p>
        </p:txBody>
      </p:sp>
      <p:sp>
        <p:nvSpPr>
          <p:cNvPr id="4" name="Marcador de número de diapositiva 3">
            <a:extLst>
              <a:ext uri="{FF2B5EF4-FFF2-40B4-BE49-F238E27FC236}">
                <a16:creationId xmlns:a16="http://schemas.microsoft.com/office/drawing/2014/main" id="{EED7B0D9-BE7A-F06D-D705-190A02CC58EA}"/>
              </a:ext>
            </a:extLst>
          </p:cNvPr>
          <p:cNvSpPr>
            <a:spLocks noGrp="1"/>
          </p:cNvSpPr>
          <p:nvPr>
            <p:ph type="sldNum" sz="quarter" idx="12"/>
          </p:nvPr>
        </p:nvSpPr>
        <p:spPr>
          <a:xfrm>
            <a:off x="10252110" y="6364710"/>
            <a:ext cx="1080000" cy="365125"/>
          </a:xfrm>
        </p:spPr>
        <p:txBody>
          <a:bodyPr/>
          <a:lstStyle/>
          <a:p>
            <a:fld id="{4252571F-A6C3-4D2F-9088-D287B168DCB5}" type="slidenum">
              <a:rPr lang="es-MX" smtClean="0"/>
              <a:pPr/>
              <a:t>8</a:t>
            </a:fld>
            <a:endParaRPr lang="es-MX" dirty="0"/>
          </a:p>
        </p:txBody>
      </p:sp>
      <p:grpSp>
        <p:nvGrpSpPr>
          <p:cNvPr id="69" name="Grupo 68">
            <a:extLst>
              <a:ext uri="{FF2B5EF4-FFF2-40B4-BE49-F238E27FC236}">
                <a16:creationId xmlns:a16="http://schemas.microsoft.com/office/drawing/2014/main" id="{B3857CFC-7914-45D3-8BA6-794EEA356857}"/>
              </a:ext>
            </a:extLst>
          </p:cNvPr>
          <p:cNvGrpSpPr/>
          <p:nvPr/>
        </p:nvGrpSpPr>
        <p:grpSpPr>
          <a:xfrm>
            <a:off x="2107054" y="2795012"/>
            <a:ext cx="6870386" cy="963211"/>
            <a:chOff x="1606863" y="2557510"/>
            <a:chExt cx="6870386" cy="963211"/>
          </a:xfrm>
        </p:grpSpPr>
        <p:sp>
          <p:nvSpPr>
            <p:cNvPr id="8" name="Rectangle 46">
              <a:extLst>
                <a:ext uri="{FF2B5EF4-FFF2-40B4-BE49-F238E27FC236}">
                  <a16:creationId xmlns:a16="http://schemas.microsoft.com/office/drawing/2014/main" id="{9D9399F8-13A1-4B1F-A171-7EDAA4B1F1D9}"/>
                </a:ext>
              </a:extLst>
            </p:cNvPr>
            <p:cNvSpPr>
              <a:spLocks noChangeArrowheads="1"/>
            </p:cNvSpPr>
            <p:nvPr/>
          </p:nvSpPr>
          <p:spPr bwMode="auto">
            <a:xfrm>
              <a:off x="1606863" y="2938510"/>
              <a:ext cx="1295400" cy="533400"/>
            </a:xfrm>
            <a:prstGeom prst="rect">
              <a:avLst/>
            </a:prstGeom>
            <a:solidFill>
              <a:schemeClr val="accent5">
                <a:lumMod val="20000"/>
                <a:lumOff val="80000"/>
              </a:schemeClr>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noAutofit/>
            </a:bodyPr>
            <a:lstStyle/>
            <a:p>
              <a:endParaRPr lang="es-MX" dirty="0"/>
            </a:p>
          </p:txBody>
        </p:sp>
        <p:sp>
          <p:nvSpPr>
            <p:cNvPr id="11" name="Rectangle 49">
              <a:extLst>
                <a:ext uri="{FF2B5EF4-FFF2-40B4-BE49-F238E27FC236}">
                  <a16:creationId xmlns:a16="http://schemas.microsoft.com/office/drawing/2014/main" id="{EAC46EB8-E3EB-4AAD-89B9-F5397238098B}"/>
                </a:ext>
              </a:extLst>
            </p:cNvPr>
            <p:cNvSpPr>
              <a:spLocks noChangeArrowheads="1"/>
            </p:cNvSpPr>
            <p:nvPr/>
          </p:nvSpPr>
          <p:spPr bwMode="auto">
            <a:xfrm>
              <a:off x="5493063" y="2938510"/>
              <a:ext cx="1295400" cy="533400"/>
            </a:xfrm>
            <a:prstGeom prst="rect">
              <a:avLst/>
            </a:prstGeom>
            <a:solidFill>
              <a:schemeClr val="accent4">
                <a:lumMod val="20000"/>
                <a:lumOff val="80000"/>
              </a:schemeClr>
            </a:solidFill>
            <a:ln w="12700">
              <a:solidFill>
                <a:schemeClr val="tx1"/>
              </a:solidFill>
              <a:miter lim="800000"/>
              <a:headEnd/>
              <a:tailEnd/>
            </a:ln>
            <a:effectLst/>
          </p:spPr>
          <p:txBody>
            <a:bodyPr wrap="none" lIns="90488" tIns="44450" rIns="90488" bIns="44450" anchor="ctr">
              <a:noAutofit/>
            </a:bodyPr>
            <a:lstStyle/>
            <a:p>
              <a:endParaRPr lang="es-MX" dirty="0"/>
            </a:p>
          </p:txBody>
        </p:sp>
        <p:sp>
          <p:nvSpPr>
            <p:cNvPr id="12" name="Rectangle 50">
              <a:extLst>
                <a:ext uri="{FF2B5EF4-FFF2-40B4-BE49-F238E27FC236}">
                  <a16:creationId xmlns:a16="http://schemas.microsoft.com/office/drawing/2014/main" id="{F484A889-3AEF-40C4-8A33-12EF80DB38C6}"/>
                </a:ext>
              </a:extLst>
            </p:cNvPr>
            <p:cNvSpPr>
              <a:spLocks noChangeArrowheads="1"/>
            </p:cNvSpPr>
            <p:nvPr/>
          </p:nvSpPr>
          <p:spPr bwMode="auto">
            <a:xfrm>
              <a:off x="4197663" y="2938510"/>
              <a:ext cx="1295400" cy="533400"/>
            </a:xfrm>
            <a:prstGeom prst="rect">
              <a:avLst/>
            </a:prstGeom>
            <a:solidFill>
              <a:schemeClr val="accent4">
                <a:lumMod val="20000"/>
                <a:lumOff val="80000"/>
              </a:schemeClr>
            </a:solidFill>
            <a:ln w="12700">
              <a:solidFill>
                <a:schemeClr val="tx1"/>
              </a:solidFill>
              <a:miter lim="800000"/>
              <a:headEnd/>
              <a:tailEnd/>
            </a:ln>
            <a:effectLst/>
          </p:spPr>
          <p:txBody>
            <a:bodyPr wrap="none" lIns="90488" tIns="44450" rIns="90488" bIns="44450" anchor="ctr">
              <a:noAutofit/>
            </a:bodyPr>
            <a:lstStyle/>
            <a:p>
              <a:endParaRPr lang="es-MX" dirty="0"/>
            </a:p>
          </p:txBody>
        </p:sp>
        <p:sp>
          <p:nvSpPr>
            <p:cNvPr id="13" name="Rectangle 51">
              <a:extLst>
                <a:ext uri="{FF2B5EF4-FFF2-40B4-BE49-F238E27FC236}">
                  <a16:creationId xmlns:a16="http://schemas.microsoft.com/office/drawing/2014/main" id="{318BF389-106B-48A2-AA87-8237BEF5A6C4}"/>
                </a:ext>
              </a:extLst>
            </p:cNvPr>
            <p:cNvSpPr>
              <a:spLocks noChangeArrowheads="1"/>
            </p:cNvSpPr>
            <p:nvPr/>
          </p:nvSpPr>
          <p:spPr bwMode="auto">
            <a:xfrm>
              <a:off x="2902263" y="2938510"/>
              <a:ext cx="1295400" cy="533400"/>
            </a:xfrm>
            <a:prstGeom prst="rect">
              <a:avLst/>
            </a:prstGeom>
            <a:solidFill>
              <a:schemeClr val="accent4">
                <a:lumMod val="20000"/>
                <a:lumOff val="80000"/>
              </a:schemeClr>
            </a:solidFill>
            <a:ln w="12700">
              <a:solidFill>
                <a:schemeClr val="tx1"/>
              </a:solidFill>
              <a:miter lim="800000"/>
              <a:headEnd/>
              <a:tailEnd/>
            </a:ln>
            <a:effectLst/>
          </p:spPr>
          <p:txBody>
            <a:bodyPr wrap="none" lIns="90488" tIns="44450" rIns="90488" bIns="44450" anchor="ctr">
              <a:noAutofit/>
            </a:bodyPr>
            <a:lstStyle/>
            <a:p>
              <a:endParaRPr lang="es-MX" dirty="0"/>
            </a:p>
          </p:txBody>
        </p:sp>
        <p:sp>
          <p:nvSpPr>
            <p:cNvPr id="27" name="Line 69">
              <a:extLst>
                <a:ext uri="{FF2B5EF4-FFF2-40B4-BE49-F238E27FC236}">
                  <a16:creationId xmlns:a16="http://schemas.microsoft.com/office/drawing/2014/main" id="{3D8D4774-F1F6-4000-8114-14D8D0DE2F97}"/>
                </a:ext>
              </a:extLst>
            </p:cNvPr>
            <p:cNvSpPr>
              <a:spLocks noChangeShapeType="1"/>
            </p:cNvSpPr>
            <p:nvPr/>
          </p:nvSpPr>
          <p:spPr bwMode="auto">
            <a:xfrm flipV="1">
              <a:off x="2902263" y="2557510"/>
              <a:ext cx="0" cy="3048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oAutofit/>
            </a:bodyPr>
            <a:lstStyle/>
            <a:p>
              <a:endParaRPr lang="es-MX" dirty="0"/>
            </a:p>
          </p:txBody>
        </p:sp>
        <p:sp>
          <p:nvSpPr>
            <p:cNvPr id="28" name="Line 70">
              <a:extLst>
                <a:ext uri="{FF2B5EF4-FFF2-40B4-BE49-F238E27FC236}">
                  <a16:creationId xmlns:a16="http://schemas.microsoft.com/office/drawing/2014/main" id="{A209C445-DBB5-4989-82CE-093D85C93573}"/>
                </a:ext>
              </a:extLst>
            </p:cNvPr>
            <p:cNvSpPr>
              <a:spLocks noChangeShapeType="1"/>
            </p:cNvSpPr>
            <p:nvPr/>
          </p:nvSpPr>
          <p:spPr bwMode="auto">
            <a:xfrm flipV="1">
              <a:off x="6788463" y="2557510"/>
              <a:ext cx="0" cy="3048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oAutofit/>
            </a:bodyPr>
            <a:lstStyle/>
            <a:p>
              <a:endParaRPr lang="es-MX" sz="1600" dirty="0">
                <a:solidFill>
                  <a:srgbClr val="0DB7C4"/>
                </a:solidFill>
              </a:endParaRPr>
            </a:p>
          </p:txBody>
        </p:sp>
        <p:sp>
          <p:nvSpPr>
            <p:cNvPr id="36" name="Text Box 78">
              <a:extLst>
                <a:ext uri="{FF2B5EF4-FFF2-40B4-BE49-F238E27FC236}">
                  <a16:creationId xmlns:a16="http://schemas.microsoft.com/office/drawing/2014/main" id="{C3CB4242-F778-4013-9E6C-7207F8D68A66}"/>
                </a:ext>
              </a:extLst>
            </p:cNvPr>
            <p:cNvSpPr txBox="1">
              <a:spLocks noChangeArrowheads="1"/>
            </p:cNvSpPr>
            <p:nvPr/>
          </p:nvSpPr>
          <p:spPr bwMode="auto">
            <a:xfrm>
              <a:off x="6893874" y="2938510"/>
              <a:ext cx="1583375" cy="582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noAutofit/>
            </a:bodyPr>
            <a:lstStyle/>
            <a:p>
              <a:pPr algn="ctr">
                <a:spcBef>
                  <a:spcPct val="50000"/>
                </a:spcBef>
              </a:pPr>
              <a:r>
                <a:rPr lang="es-MX" altLang="es-MX" sz="1600" dirty="0">
                  <a:solidFill>
                    <a:schemeClr val="tx1">
                      <a:lumMod val="85000"/>
                      <a:lumOff val="15000"/>
                    </a:schemeClr>
                  </a:solidFill>
                </a:rPr>
                <a:t>Producir-a la-Orden</a:t>
              </a:r>
              <a:endParaRPr lang="en-US" altLang="es-MX" sz="1600" dirty="0">
                <a:solidFill>
                  <a:schemeClr val="tx1">
                    <a:lumMod val="85000"/>
                    <a:lumOff val="15000"/>
                  </a:schemeClr>
                </a:solidFill>
              </a:endParaRPr>
            </a:p>
          </p:txBody>
        </p:sp>
        <p:sp>
          <p:nvSpPr>
            <p:cNvPr id="39" name="Text Box 81">
              <a:extLst>
                <a:ext uri="{FF2B5EF4-FFF2-40B4-BE49-F238E27FC236}">
                  <a16:creationId xmlns:a16="http://schemas.microsoft.com/office/drawing/2014/main" id="{10C3D0FA-06FF-4AA3-948A-A28C13444F9F}"/>
                </a:ext>
              </a:extLst>
            </p:cNvPr>
            <p:cNvSpPr txBox="1">
              <a:spLocks noChangeArrowheads="1"/>
            </p:cNvSpPr>
            <p:nvPr/>
          </p:nvSpPr>
          <p:spPr bwMode="auto">
            <a:xfrm>
              <a:off x="1683063" y="3052604"/>
              <a:ext cx="1143000"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oAutofit/>
            </a:bodyPr>
            <a:lstStyle/>
            <a:p>
              <a:pPr algn="ctr">
                <a:spcBef>
                  <a:spcPct val="50000"/>
                </a:spcBef>
              </a:pPr>
              <a:r>
                <a:rPr lang="es-MX" altLang="es-MX" sz="1400" b="1" dirty="0">
                  <a:solidFill>
                    <a:schemeClr val="accent1"/>
                  </a:solidFill>
                </a:rPr>
                <a:t>Inventario</a:t>
              </a:r>
              <a:endParaRPr lang="en-US" altLang="es-MX" sz="1400" b="1" dirty="0">
                <a:solidFill>
                  <a:schemeClr val="accent1"/>
                </a:solidFill>
              </a:endParaRPr>
            </a:p>
          </p:txBody>
        </p:sp>
        <p:sp>
          <p:nvSpPr>
            <p:cNvPr id="40" name="Text Box 83">
              <a:extLst>
                <a:ext uri="{FF2B5EF4-FFF2-40B4-BE49-F238E27FC236}">
                  <a16:creationId xmlns:a16="http://schemas.microsoft.com/office/drawing/2014/main" id="{C85156EE-0C3E-4F53-A9E1-F2DFFB4D88E9}"/>
                </a:ext>
              </a:extLst>
            </p:cNvPr>
            <p:cNvSpPr txBox="1">
              <a:spLocks noChangeArrowheads="1"/>
            </p:cNvSpPr>
            <p:nvPr/>
          </p:nvSpPr>
          <p:spPr bwMode="auto">
            <a:xfrm>
              <a:off x="2902263" y="3052604"/>
              <a:ext cx="1295400"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oAutofit/>
            </a:bodyPr>
            <a:lstStyle/>
            <a:p>
              <a:pPr algn="ctr">
                <a:spcBef>
                  <a:spcPct val="50000"/>
                </a:spcBef>
              </a:pPr>
              <a:r>
                <a:rPr lang="es-MX" altLang="es-MX" sz="1400" dirty="0"/>
                <a:t>Manufactura</a:t>
              </a:r>
              <a:endParaRPr lang="en-US" altLang="es-MX" sz="1400" dirty="0"/>
            </a:p>
          </p:txBody>
        </p:sp>
        <p:sp>
          <p:nvSpPr>
            <p:cNvPr id="41" name="Text Box 84">
              <a:extLst>
                <a:ext uri="{FF2B5EF4-FFF2-40B4-BE49-F238E27FC236}">
                  <a16:creationId xmlns:a16="http://schemas.microsoft.com/office/drawing/2014/main" id="{8BFA568D-665C-4B86-9BA6-572E8CD0F0D5}"/>
                </a:ext>
              </a:extLst>
            </p:cNvPr>
            <p:cNvSpPr txBox="1">
              <a:spLocks noChangeArrowheads="1"/>
            </p:cNvSpPr>
            <p:nvPr/>
          </p:nvSpPr>
          <p:spPr bwMode="auto">
            <a:xfrm>
              <a:off x="4273863" y="3052604"/>
              <a:ext cx="1143000"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oAutofit/>
            </a:bodyPr>
            <a:lstStyle/>
            <a:p>
              <a:pPr algn="ctr">
                <a:spcBef>
                  <a:spcPct val="50000"/>
                </a:spcBef>
              </a:pPr>
              <a:r>
                <a:rPr lang="es-MX" altLang="es-MX" sz="1400" dirty="0"/>
                <a:t>Ensamble</a:t>
              </a:r>
              <a:endParaRPr lang="en-US" altLang="es-MX" sz="1400" dirty="0"/>
            </a:p>
          </p:txBody>
        </p:sp>
        <p:sp>
          <p:nvSpPr>
            <p:cNvPr id="42" name="Text Box 85">
              <a:extLst>
                <a:ext uri="{FF2B5EF4-FFF2-40B4-BE49-F238E27FC236}">
                  <a16:creationId xmlns:a16="http://schemas.microsoft.com/office/drawing/2014/main" id="{3D13CD09-8C7A-48DC-87B1-292A557E987C}"/>
                </a:ext>
              </a:extLst>
            </p:cNvPr>
            <p:cNvSpPr txBox="1">
              <a:spLocks noChangeArrowheads="1"/>
            </p:cNvSpPr>
            <p:nvPr/>
          </p:nvSpPr>
          <p:spPr bwMode="auto">
            <a:xfrm>
              <a:off x="5569263" y="3052604"/>
              <a:ext cx="1143000"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oAutofit/>
            </a:bodyPr>
            <a:lstStyle/>
            <a:p>
              <a:pPr algn="ctr">
                <a:spcBef>
                  <a:spcPct val="50000"/>
                </a:spcBef>
              </a:pPr>
              <a:r>
                <a:rPr lang="es-MX" altLang="es-MX" sz="1400" dirty="0"/>
                <a:t>Embarque</a:t>
              </a:r>
              <a:endParaRPr lang="en-US" altLang="es-MX" sz="1400" dirty="0"/>
            </a:p>
          </p:txBody>
        </p:sp>
        <p:sp>
          <p:nvSpPr>
            <p:cNvPr id="43" name="Text Box 86">
              <a:extLst>
                <a:ext uri="{FF2B5EF4-FFF2-40B4-BE49-F238E27FC236}">
                  <a16:creationId xmlns:a16="http://schemas.microsoft.com/office/drawing/2014/main" id="{C17AFCDD-F0CA-4109-BA6D-68E3AEE85A99}"/>
                </a:ext>
              </a:extLst>
            </p:cNvPr>
            <p:cNvSpPr txBox="1">
              <a:spLocks noChangeArrowheads="1"/>
            </p:cNvSpPr>
            <p:nvPr/>
          </p:nvSpPr>
          <p:spPr bwMode="auto">
            <a:xfrm>
              <a:off x="3588063" y="2557510"/>
              <a:ext cx="2438400"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oAutofit/>
            </a:bodyPr>
            <a:lstStyle/>
            <a:p>
              <a:pPr algn="ctr"/>
              <a:r>
                <a:rPr lang="es-MX" altLang="es-MX" sz="1100" b="1" dirty="0">
                  <a:solidFill>
                    <a:srgbClr val="00B050"/>
                  </a:solidFill>
                </a:rPr>
                <a:t>Tiempo de entrega</a:t>
              </a:r>
            </a:p>
            <a:p>
              <a:pPr algn="ctr"/>
              <a:r>
                <a:rPr lang="es-MX" altLang="es-MX" sz="1100" b="1" dirty="0">
                  <a:solidFill>
                    <a:srgbClr val="00B050"/>
                  </a:solidFill>
                </a:rPr>
                <a:t>al cliente</a:t>
              </a:r>
              <a:endParaRPr lang="en-US" altLang="es-MX" sz="1100" b="1" dirty="0">
                <a:solidFill>
                  <a:srgbClr val="00B050"/>
                </a:solidFill>
              </a:endParaRPr>
            </a:p>
          </p:txBody>
        </p:sp>
        <p:sp>
          <p:nvSpPr>
            <p:cNvPr id="44" name="Line 87">
              <a:extLst>
                <a:ext uri="{FF2B5EF4-FFF2-40B4-BE49-F238E27FC236}">
                  <a16:creationId xmlns:a16="http://schemas.microsoft.com/office/drawing/2014/main" id="{2C2167D6-EEF3-4C33-B48C-A09C9E7AF72D}"/>
                </a:ext>
              </a:extLst>
            </p:cNvPr>
            <p:cNvSpPr>
              <a:spLocks noChangeShapeType="1"/>
            </p:cNvSpPr>
            <p:nvPr/>
          </p:nvSpPr>
          <p:spPr bwMode="auto">
            <a:xfrm>
              <a:off x="5645463" y="2709910"/>
              <a:ext cx="1066800" cy="0"/>
            </a:xfrm>
            <a:prstGeom prst="line">
              <a:avLst/>
            </a:prstGeom>
            <a:noFill/>
            <a:ln w="28575">
              <a:solidFill>
                <a:srgbClr val="00B050"/>
              </a:solidFill>
              <a:prstDash val="solid"/>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oAutofit/>
            </a:bodyPr>
            <a:lstStyle/>
            <a:p>
              <a:endParaRPr lang="es-MX" dirty="0"/>
            </a:p>
          </p:txBody>
        </p:sp>
        <p:sp>
          <p:nvSpPr>
            <p:cNvPr id="45" name="Line 88">
              <a:extLst>
                <a:ext uri="{FF2B5EF4-FFF2-40B4-BE49-F238E27FC236}">
                  <a16:creationId xmlns:a16="http://schemas.microsoft.com/office/drawing/2014/main" id="{6F4287BB-2815-4B81-B3DF-CFB608C21CFE}"/>
                </a:ext>
              </a:extLst>
            </p:cNvPr>
            <p:cNvSpPr>
              <a:spLocks noChangeShapeType="1"/>
            </p:cNvSpPr>
            <p:nvPr/>
          </p:nvSpPr>
          <p:spPr bwMode="auto">
            <a:xfrm flipH="1">
              <a:off x="2902263" y="2709910"/>
              <a:ext cx="1066800" cy="0"/>
            </a:xfrm>
            <a:prstGeom prst="line">
              <a:avLst/>
            </a:prstGeom>
            <a:noFill/>
            <a:ln w="28575">
              <a:solidFill>
                <a:srgbClr val="00B050"/>
              </a:solidFill>
              <a:prstDash val="solid"/>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oAutofit/>
            </a:bodyPr>
            <a:lstStyle/>
            <a:p>
              <a:endParaRPr lang="es-MX" dirty="0"/>
            </a:p>
          </p:txBody>
        </p:sp>
        <p:sp>
          <p:nvSpPr>
            <p:cNvPr id="64" name="CuadroTexto 63">
              <a:extLst>
                <a:ext uri="{FF2B5EF4-FFF2-40B4-BE49-F238E27FC236}">
                  <a16:creationId xmlns:a16="http://schemas.microsoft.com/office/drawing/2014/main" id="{1764E06C-37F9-44A8-989D-0DC5C8216C0A}"/>
                </a:ext>
              </a:extLst>
            </p:cNvPr>
            <p:cNvSpPr txBox="1"/>
            <p:nvPr/>
          </p:nvSpPr>
          <p:spPr>
            <a:xfrm>
              <a:off x="7246766" y="2594776"/>
              <a:ext cx="693460" cy="369332"/>
            </a:xfrm>
            <a:prstGeom prst="rect">
              <a:avLst/>
            </a:prstGeom>
            <a:noFill/>
          </p:spPr>
          <p:txBody>
            <a:bodyPr wrap="none" rtlCol="0">
              <a:noAutofit/>
            </a:bodyPr>
            <a:lstStyle/>
            <a:p>
              <a:r>
                <a:rPr lang="es-MX" b="1" dirty="0">
                  <a:solidFill>
                    <a:schemeClr val="accent1"/>
                  </a:solidFill>
                </a:rPr>
                <a:t>MTO</a:t>
              </a:r>
            </a:p>
          </p:txBody>
        </p:sp>
      </p:grpSp>
      <p:grpSp>
        <p:nvGrpSpPr>
          <p:cNvPr id="70" name="Grupo 69">
            <a:extLst>
              <a:ext uri="{FF2B5EF4-FFF2-40B4-BE49-F238E27FC236}">
                <a16:creationId xmlns:a16="http://schemas.microsoft.com/office/drawing/2014/main" id="{A6DF6611-818A-4B86-9EA0-72FD8F61B9D0}"/>
              </a:ext>
            </a:extLst>
          </p:cNvPr>
          <p:cNvGrpSpPr/>
          <p:nvPr/>
        </p:nvGrpSpPr>
        <p:grpSpPr>
          <a:xfrm>
            <a:off x="2107055" y="3861812"/>
            <a:ext cx="6999927" cy="963211"/>
            <a:chOff x="1606863" y="3624310"/>
            <a:chExt cx="6999927" cy="963211"/>
          </a:xfrm>
        </p:grpSpPr>
        <p:sp>
          <p:nvSpPr>
            <p:cNvPr id="14" name="Rectangle 53">
              <a:extLst>
                <a:ext uri="{FF2B5EF4-FFF2-40B4-BE49-F238E27FC236}">
                  <a16:creationId xmlns:a16="http://schemas.microsoft.com/office/drawing/2014/main" id="{7D94DE06-B303-4771-B9B5-BBCBC624E8ED}"/>
                </a:ext>
              </a:extLst>
            </p:cNvPr>
            <p:cNvSpPr>
              <a:spLocks noChangeArrowheads="1"/>
            </p:cNvSpPr>
            <p:nvPr/>
          </p:nvSpPr>
          <p:spPr bwMode="auto">
            <a:xfrm>
              <a:off x="1606863" y="4005310"/>
              <a:ext cx="1295400" cy="5334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noAutofit/>
            </a:bodyPr>
            <a:lstStyle/>
            <a:p>
              <a:endParaRPr lang="es-MX" dirty="0"/>
            </a:p>
          </p:txBody>
        </p:sp>
        <p:sp>
          <p:nvSpPr>
            <p:cNvPr id="15" name="Rectangle 54">
              <a:extLst>
                <a:ext uri="{FF2B5EF4-FFF2-40B4-BE49-F238E27FC236}">
                  <a16:creationId xmlns:a16="http://schemas.microsoft.com/office/drawing/2014/main" id="{07FAAC6B-B3B8-4765-A681-8436FF1914EB}"/>
                </a:ext>
              </a:extLst>
            </p:cNvPr>
            <p:cNvSpPr>
              <a:spLocks noChangeArrowheads="1"/>
            </p:cNvSpPr>
            <p:nvPr/>
          </p:nvSpPr>
          <p:spPr bwMode="auto">
            <a:xfrm>
              <a:off x="5493063" y="4005310"/>
              <a:ext cx="1295400" cy="533400"/>
            </a:xfrm>
            <a:prstGeom prst="rect">
              <a:avLst/>
            </a:prstGeom>
            <a:solidFill>
              <a:schemeClr val="accent4">
                <a:lumMod val="20000"/>
                <a:lumOff val="80000"/>
              </a:schemeClr>
            </a:solidFill>
            <a:ln w="12700">
              <a:solidFill>
                <a:schemeClr val="tx1"/>
              </a:solidFill>
              <a:miter lim="800000"/>
              <a:headEnd/>
              <a:tailEnd/>
            </a:ln>
            <a:effectLst/>
          </p:spPr>
          <p:txBody>
            <a:bodyPr wrap="none" lIns="90488" tIns="44450" rIns="90488" bIns="44450" anchor="ctr">
              <a:noAutofit/>
            </a:bodyPr>
            <a:lstStyle/>
            <a:p>
              <a:endParaRPr lang="es-MX" dirty="0"/>
            </a:p>
          </p:txBody>
        </p:sp>
        <p:sp>
          <p:nvSpPr>
            <p:cNvPr id="16" name="Rectangle 55">
              <a:extLst>
                <a:ext uri="{FF2B5EF4-FFF2-40B4-BE49-F238E27FC236}">
                  <a16:creationId xmlns:a16="http://schemas.microsoft.com/office/drawing/2014/main" id="{D571BAD5-C21C-4D8F-B36D-E3D2A04F3FE2}"/>
                </a:ext>
              </a:extLst>
            </p:cNvPr>
            <p:cNvSpPr>
              <a:spLocks noChangeArrowheads="1"/>
            </p:cNvSpPr>
            <p:nvPr/>
          </p:nvSpPr>
          <p:spPr bwMode="auto">
            <a:xfrm>
              <a:off x="4197663" y="4005310"/>
              <a:ext cx="1295400" cy="533400"/>
            </a:xfrm>
            <a:prstGeom prst="rect">
              <a:avLst/>
            </a:prstGeom>
            <a:solidFill>
              <a:schemeClr val="accent4">
                <a:lumMod val="20000"/>
                <a:lumOff val="80000"/>
              </a:schemeClr>
            </a:solidFill>
            <a:ln w="12700">
              <a:solidFill>
                <a:schemeClr val="tx1"/>
              </a:solidFill>
              <a:miter lim="800000"/>
              <a:headEnd/>
              <a:tailEnd/>
            </a:ln>
            <a:effectLst/>
          </p:spPr>
          <p:txBody>
            <a:bodyPr wrap="none" lIns="90488" tIns="44450" rIns="90488" bIns="44450" anchor="ctr">
              <a:noAutofit/>
            </a:bodyPr>
            <a:lstStyle/>
            <a:p>
              <a:endParaRPr lang="es-MX" dirty="0"/>
            </a:p>
          </p:txBody>
        </p:sp>
        <p:sp>
          <p:nvSpPr>
            <p:cNvPr id="17" name="Rectangle 56">
              <a:extLst>
                <a:ext uri="{FF2B5EF4-FFF2-40B4-BE49-F238E27FC236}">
                  <a16:creationId xmlns:a16="http://schemas.microsoft.com/office/drawing/2014/main" id="{D0AA3A8C-87A8-456B-9235-AFE5196EF91C}"/>
                </a:ext>
              </a:extLst>
            </p:cNvPr>
            <p:cNvSpPr>
              <a:spLocks noChangeArrowheads="1"/>
            </p:cNvSpPr>
            <p:nvPr/>
          </p:nvSpPr>
          <p:spPr bwMode="auto">
            <a:xfrm>
              <a:off x="2902263" y="4005310"/>
              <a:ext cx="1295400" cy="533400"/>
            </a:xfrm>
            <a:prstGeom prst="rect">
              <a:avLst/>
            </a:prstGeom>
            <a:solidFill>
              <a:schemeClr val="accent5">
                <a:lumMod val="20000"/>
                <a:lumOff val="80000"/>
              </a:schemeClr>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noAutofit/>
            </a:bodyPr>
            <a:lstStyle/>
            <a:p>
              <a:endParaRPr lang="es-MX" dirty="0"/>
            </a:p>
          </p:txBody>
        </p:sp>
        <p:sp>
          <p:nvSpPr>
            <p:cNvPr id="29" name="Line 71">
              <a:extLst>
                <a:ext uri="{FF2B5EF4-FFF2-40B4-BE49-F238E27FC236}">
                  <a16:creationId xmlns:a16="http://schemas.microsoft.com/office/drawing/2014/main" id="{1FFE80C7-C6B7-4602-941F-0E7B4B6D36FA}"/>
                </a:ext>
              </a:extLst>
            </p:cNvPr>
            <p:cNvSpPr>
              <a:spLocks noChangeShapeType="1"/>
            </p:cNvSpPr>
            <p:nvPr/>
          </p:nvSpPr>
          <p:spPr bwMode="auto">
            <a:xfrm flipV="1">
              <a:off x="4197663" y="3624310"/>
              <a:ext cx="0" cy="3048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oAutofit/>
            </a:bodyPr>
            <a:lstStyle/>
            <a:p>
              <a:endParaRPr lang="es-MX" dirty="0"/>
            </a:p>
          </p:txBody>
        </p:sp>
        <p:sp>
          <p:nvSpPr>
            <p:cNvPr id="30" name="Line 72">
              <a:extLst>
                <a:ext uri="{FF2B5EF4-FFF2-40B4-BE49-F238E27FC236}">
                  <a16:creationId xmlns:a16="http://schemas.microsoft.com/office/drawing/2014/main" id="{E7E9B1DE-A8F5-474A-84D6-62807F0EB9C9}"/>
                </a:ext>
              </a:extLst>
            </p:cNvPr>
            <p:cNvSpPr>
              <a:spLocks noChangeShapeType="1"/>
            </p:cNvSpPr>
            <p:nvPr/>
          </p:nvSpPr>
          <p:spPr bwMode="auto">
            <a:xfrm flipV="1">
              <a:off x="6788463" y="3624310"/>
              <a:ext cx="0" cy="3048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oAutofit/>
            </a:bodyPr>
            <a:lstStyle/>
            <a:p>
              <a:endParaRPr lang="es-MX" sz="1600" dirty="0">
                <a:solidFill>
                  <a:srgbClr val="0DB7C4"/>
                </a:solidFill>
              </a:endParaRPr>
            </a:p>
          </p:txBody>
        </p:sp>
        <p:sp>
          <p:nvSpPr>
            <p:cNvPr id="37" name="Text Box 79">
              <a:extLst>
                <a:ext uri="{FF2B5EF4-FFF2-40B4-BE49-F238E27FC236}">
                  <a16:creationId xmlns:a16="http://schemas.microsoft.com/office/drawing/2014/main" id="{5406F2CE-D73D-407D-AFDB-81C830537784}"/>
                </a:ext>
              </a:extLst>
            </p:cNvPr>
            <p:cNvSpPr txBox="1">
              <a:spLocks noChangeArrowheads="1"/>
            </p:cNvSpPr>
            <p:nvPr/>
          </p:nvSpPr>
          <p:spPr bwMode="auto">
            <a:xfrm>
              <a:off x="6893874" y="4005310"/>
              <a:ext cx="1712916" cy="582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noAutofit/>
            </a:bodyPr>
            <a:lstStyle/>
            <a:p>
              <a:pPr algn="ctr">
                <a:spcBef>
                  <a:spcPct val="50000"/>
                </a:spcBef>
              </a:pPr>
              <a:r>
                <a:rPr lang="es-MX" altLang="es-MX" sz="1600" dirty="0">
                  <a:solidFill>
                    <a:schemeClr val="tx1">
                      <a:lumMod val="85000"/>
                      <a:lumOff val="15000"/>
                    </a:schemeClr>
                  </a:solidFill>
                </a:rPr>
                <a:t>Ensamblar-a la-Orden</a:t>
              </a:r>
              <a:endParaRPr lang="en-US" altLang="es-MX" sz="1600" dirty="0">
                <a:solidFill>
                  <a:schemeClr val="tx1">
                    <a:lumMod val="85000"/>
                    <a:lumOff val="15000"/>
                  </a:schemeClr>
                </a:solidFill>
              </a:endParaRPr>
            </a:p>
          </p:txBody>
        </p:sp>
        <p:sp>
          <p:nvSpPr>
            <p:cNvPr id="46" name="Text Box 89">
              <a:extLst>
                <a:ext uri="{FF2B5EF4-FFF2-40B4-BE49-F238E27FC236}">
                  <a16:creationId xmlns:a16="http://schemas.microsoft.com/office/drawing/2014/main" id="{FADC29DF-2E20-451F-A545-689E01E6BC21}"/>
                </a:ext>
              </a:extLst>
            </p:cNvPr>
            <p:cNvSpPr txBox="1">
              <a:spLocks noChangeArrowheads="1"/>
            </p:cNvSpPr>
            <p:nvPr/>
          </p:nvSpPr>
          <p:spPr bwMode="auto">
            <a:xfrm>
              <a:off x="1606863" y="4119404"/>
              <a:ext cx="1295400"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oAutofit/>
            </a:bodyPr>
            <a:lstStyle/>
            <a:p>
              <a:pPr algn="ctr">
                <a:spcBef>
                  <a:spcPct val="50000"/>
                </a:spcBef>
              </a:pPr>
              <a:r>
                <a:rPr lang="es-MX" altLang="es-MX" sz="1400" dirty="0"/>
                <a:t>Manufactura</a:t>
              </a:r>
              <a:endParaRPr lang="en-US" altLang="es-MX" sz="1400" dirty="0"/>
            </a:p>
          </p:txBody>
        </p:sp>
        <p:sp>
          <p:nvSpPr>
            <p:cNvPr id="47" name="Text Box 90">
              <a:extLst>
                <a:ext uri="{FF2B5EF4-FFF2-40B4-BE49-F238E27FC236}">
                  <a16:creationId xmlns:a16="http://schemas.microsoft.com/office/drawing/2014/main" id="{382C2FAF-9269-4F33-9BC7-B1CBF3C2A805}"/>
                </a:ext>
              </a:extLst>
            </p:cNvPr>
            <p:cNvSpPr txBox="1">
              <a:spLocks noChangeArrowheads="1"/>
            </p:cNvSpPr>
            <p:nvPr/>
          </p:nvSpPr>
          <p:spPr bwMode="auto">
            <a:xfrm>
              <a:off x="2978463" y="4119404"/>
              <a:ext cx="1143000"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oAutofit/>
            </a:bodyPr>
            <a:lstStyle/>
            <a:p>
              <a:pPr algn="ctr">
                <a:spcBef>
                  <a:spcPct val="50000"/>
                </a:spcBef>
              </a:pPr>
              <a:r>
                <a:rPr lang="es-MX" altLang="es-MX" sz="1400" b="1" dirty="0">
                  <a:solidFill>
                    <a:schemeClr val="accent1"/>
                  </a:solidFill>
                </a:rPr>
                <a:t>Inventario</a:t>
              </a:r>
              <a:endParaRPr lang="en-US" altLang="es-MX" sz="1400" b="1" dirty="0">
                <a:solidFill>
                  <a:schemeClr val="accent1"/>
                </a:solidFill>
              </a:endParaRPr>
            </a:p>
          </p:txBody>
        </p:sp>
        <p:sp>
          <p:nvSpPr>
            <p:cNvPr id="49" name="Text Box 92">
              <a:extLst>
                <a:ext uri="{FF2B5EF4-FFF2-40B4-BE49-F238E27FC236}">
                  <a16:creationId xmlns:a16="http://schemas.microsoft.com/office/drawing/2014/main" id="{0D9DD409-657A-4974-B2FD-582E31874C54}"/>
                </a:ext>
              </a:extLst>
            </p:cNvPr>
            <p:cNvSpPr txBox="1">
              <a:spLocks noChangeArrowheads="1"/>
            </p:cNvSpPr>
            <p:nvPr/>
          </p:nvSpPr>
          <p:spPr bwMode="auto">
            <a:xfrm>
              <a:off x="4273863" y="4119404"/>
              <a:ext cx="1143000"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oAutofit/>
            </a:bodyPr>
            <a:lstStyle/>
            <a:p>
              <a:pPr algn="ctr">
                <a:spcBef>
                  <a:spcPct val="50000"/>
                </a:spcBef>
              </a:pPr>
              <a:r>
                <a:rPr lang="es-MX" altLang="es-MX" sz="1400" dirty="0"/>
                <a:t>Ensamble</a:t>
              </a:r>
              <a:endParaRPr lang="en-US" altLang="es-MX" sz="1400" dirty="0"/>
            </a:p>
          </p:txBody>
        </p:sp>
        <p:sp>
          <p:nvSpPr>
            <p:cNvPr id="50" name="Text Box 93">
              <a:extLst>
                <a:ext uri="{FF2B5EF4-FFF2-40B4-BE49-F238E27FC236}">
                  <a16:creationId xmlns:a16="http://schemas.microsoft.com/office/drawing/2014/main" id="{E89DC124-8149-4D96-9880-E18F29265087}"/>
                </a:ext>
              </a:extLst>
            </p:cNvPr>
            <p:cNvSpPr txBox="1">
              <a:spLocks noChangeArrowheads="1"/>
            </p:cNvSpPr>
            <p:nvPr/>
          </p:nvSpPr>
          <p:spPr bwMode="auto">
            <a:xfrm>
              <a:off x="5569263" y="4119404"/>
              <a:ext cx="1143000"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oAutofit/>
            </a:bodyPr>
            <a:lstStyle/>
            <a:p>
              <a:pPr algn="ctr">
                <a:spcBef>
                  <a:spcPct val="50000"/>
                </a:spcBef>
              </a:pPr>
              <a:r>
                <a:rPr lang="es-MX" altLang="es-MX" sz="1400" dirty="0"/>
                <a:t>Embarque</a:t>
              </a:r>
              <a:endParaRPr lang="en-US" altLang="es-MX" sz="1400" dirty="0"/>
            </a:p>
          </p:txBody>
        </p:sp>
        <p:sp>
          <p:nvSpPr>
            <p:cNvPr id="52" name="Text Box 95">
              <a:extLst>
                <a:ext uri="{FF2B5EF4-FFF2-40B4-BE49-F238E27FC236}">
                  <a16:creationId xmlns:a16="http://schemas.microsoft.com/office/drawing/2014/main" id="{797440D6-9437-4028-88F9-75ECEC784066}"/>
                </a:ext>
              </a:extLst>
            </p:cNvPr>
            <p:cNvSpPr txBox="1">
              <a:spLocks noChangeArrowheads="1"/>
            </p:cNvSpPr>
            <p:nvPr/>
          </p:nvSpPr>
          <p:spPr bwMode="auto">
            <a:xfrm>
              <a:off x="4273863" y="3624310"/>
              <a:ext cx="2438400"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oAutofit/>
            </a:bodyPr>
            <a:lstStyle/>
            <a:p>
              <a:pPr algn="ctr"/>
              <a:r>
                <a:rPr lang="es-MX" altLang="es-MX" sz="1100" b="1" dirty="0">
                  <a:solidFill>
                    <a:srgbClr val="00B050"/>
                  </a:solidFill>
                </a:rPr>
                <a:t>Tiempo de entrega</a:t>
              </a:r>
            </a:p>
            <a:p>
              <a:pPr algn="ctr"/>
              <a:r>
                <a:rPr lang="es-MX" altLang="es-MX" sz="1100" b="1" dirty="0">
                  <a:solidFill>
                    <a:srgbClr val="00B050"/>
                  </a:solidFill>
                </a:rPr>
                <a:t>al cliente</a:t>
              </a:r>
              <a:endParaRPr lang="en-US" altLang="es-MX" sz="1200" b="1" dirty="0">
                <a:solidFill>
                  <a:srgbClr val="00B050"/>
                </a:solidFill>
              </a:endParaRPr>
            </a:p>
          </p:txBody>
        </p:sp>
        <p:sp>
          <p:nvSpPr>
            <p:cNvPr id="53" name="Line 96">
              <a:extLst>
                <a:ext uri="{FF2B5EF4-FFF2-40B4-BE49-F238E27FC236}">
                  <a16:creationId xmlns:a16="http://schemas.microsoft.com/office/drawing/2014/main" id="{2964826F-3BC6-435B-8620-F6039B90CC05}"/>
                </a:ext>
              </a:extLst>
            </p:cNvPr>
            <p:cNvSpPr>
              <a:spLocks noChangeShapeType="1"/>
            </p:cNvSpPr>
            <p:nvPr/>
          </p:nvSpPr>
          <p:spPr bwMode="auto">
            <a:xfrm>
              <a:off x="6331263" y="3776710"/>
              <a:ext cx="381000" cy="0"/>
            </a:xfrm>
            <a:prstGeom prst="line">
              <a:avLst/>
            </a:prstGeom>
            <a:noFill/>
            <a:ln w="28575">
              <a:solidFill>
                <a:srgbClr val="00B05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oAutofit/>
            </a:bodyPr>
            <a:lstStyle/>
            <a:p>
              <a:endParaRPr lang="es-MX" dirty="0"/>
            </a:p>
          </p:txBody>
        </p:sp>
        <p:sp>
          <p:nvSpPr>
            <p:cNvPr id="54" name="Line 97">
              <a:extLst>
                <a:ext uri="{FF2B5EF4-FFF2-40B4-BE49-F238E27FC236}">
                  <a16:creationId xmlns:a16="http://schemas.microsoft.com/office/drawing/2014/main" id="{70B0818B-FE26-46D6-9FD9-F28EC5EBD0D4}"/>
                </a:ext>
              </a:extLst>
            </p:cNvPr>
            <p:cNvSpPr>
              <a:spLocks noChangeShapeType="1"/>
            </p:cNvSpPr>
            <p:nvPr/>
          </p:nvSpPr>
          <p:spPr bwMode="auto">
            <a:xfrm flipH="1">
              <a:off x="4197663" y="3776710"/>
              <a:ext cx="457200" cy="0"/>
            </a:xfrm>
            <a:prstGeom prst="line">
              <a:avLst/>
            </a:prstGeom>
            <a:noFill/>
            <a:ln w="28575">
              <a:solidFill>
                <a:srgbClr val="00B05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oAutofit/>
            </a:bodyPr>
            <a:lstStyle/>
            <a:p>
              <a:endParaRPr lang="es-MX" dirty="0"/>
            </a:p>
          </p:txBody>
        </p:sp>
        <p:sp>
          <p:nvSpPr>
            <p:cNvPr id="65" name="CuadroTexto 64">
              <a:extLst>
                <a:ext uri="{FF2B5EF4-FFF2-40B4-BE49-F238E27FC236}">
                  <a16:creationId xmlns:a16="http://schemas.microsoft.com/office/drawing/2014/main" id="{FD306A3A-ECC1-4AB9-B497-2638C3F20B1D}"/>
                </a:ext>
              </a:extLst>
            </p:cNvPr>
            <p:cNvSpPr txBox="1"/>
            <p:nvPr/>
          </p:nvSpPr>
          <p:spPr>
            <a:xfrm>
              <a:off x="7246767" y="3704486"/>
              <a:ext cx="650691" cy="369332"/>
            </a:xfrm>
            <a:prstGeom prst="rect">
              <a:avLst/>
            </a:prstGeom>
            <a:noFill/>
          </p:spPr>
          <p:txBody>
            <a:bodyPr wrap="none" rtlCol="0">
              <a:noAutofit/>
            </a:bodyPr>
            <a:lstStyle/>
            <a:p>
              <a:r>
                <a:rPr lang="es-MX" b="1" dirty="0">
                  <a:solidFill>
                    <a:schemeClr val="accent1"/>
                  </a:solidFill>
                </a:rPr>
                <a:t>ATO</a:t>
              </a:r>
            </a:p>
          </p:txBody>
        </p:sp>
      </p:grpSp>
      <p:grpSp>
        <p:nvGrpSpPr>
          <p:cNvPr id="71" name="Grupo 70">
            <a:extLst>
              <a:ext uri="{FF2B5EF4-FFF2-40B4-BE49-F238E27FC236}">
                <a16:creationId xmlns:a16="http://schemas.microsoft.com/office/drawing/2014/main" id="{18123C46-3CF3-4F12-9C46-FC8157BE4C54}"/>
              </a:ext>
            </a:extLst>
          </p:cNvPr>
          <p:cNvGrpSpPr/>
          <p:nvPr/>
        </p:nvGrpSpPr>
        <p:grpSpPr>
          <a:xfrm>
            <a:off x="2107054" y="4874914"/>
            <a:ext cx="6870386" cy="1093109"/>
            <a:chOff x="1606863" y="4637412"/>
            <a:chExt cx="6870386" cy="1093109"/>
          </a:xfrm>
        </p:grpSpPr>
        <p:sp>
          <p:nvSpPr>
            <p:cNvPr id="18" name="Rectangle 57">
              <a:extLst>
                <a:ext uri="{FF2B5EF4-FFF2-40B4-BE49-F238E27FC236}">
                  <a16:creationId xmlns:a16="http://schemas.microsoft.com/office/drawing/2014/main" id="{B974AA88-D9BB-4F02-9C31-70E0E00061EB}"/>
                </a:ext>
              </a:extLst>
            </p:cNvPr>
            <p:cNvSpPr>
              <a:spLocks noChangeArrowheads="1"/>
            </p:cNvSpPr>
            <p:nvPr/>
          </p:nvSpPr>
          <p:spPr bwMode="auto">
            <a:xfrm>
              <a:off x="1606863" y="5148310"/>
              <a:ext cx="1295400" cy="5334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noAutofit/>
            </a:bodyPr>
            <a:lstStyle/>
            <a:p>
              <a:endParaRPr lang="es-MX" dirty="0"/>
            </a:p>
          </p:txBody>
        </p:sp>
        <p:sp>
          <p:nvSpPr>
            <p:cNvPr id="19" name="Rectangle 58">
              <a:extLst>
                <a:ext uri="{FF2B5EF4-FFF2-40B4-BE49-F238E27FC236}">
                  <a16:creationId xmlns:a16="http://schemas.microsoft.com/office/drawing/2014/main" id="{8883C259-74E2-4A08-8428-37B6C192129F}"/>
                </a:ext>
              </a:extLst>
            </p:cNvPr>
            <p:cNvSpPr>
              <a:spLocks noChangeArrowheads="1"/>
            </p:cNvSpPr>
            <p:nvPr/>
          </p:nvSpPr>
          <p:spPr bwMode="auto">
            <a:xfrm>
              <a:off x="5493063" y="5148310"/>
              <a:ext cx="1295400" cy="533400"/>
            </a:xfrm>
            <a:prstGeom prst="rect">
              <a:avLst/>
            </a:prstGeom>
            <a:solidFill>
              <a:schemeClr val="accent4">
                <a:lumMod val="20000"/>
                <a:lumOff val="80000"/>
              </a:schemeClr>
            </a:solidFill>
            <a:ln w="12700">
              <a:solidFill>
                <a:schemeClr val="tx1"/>
              </a:solidFill>
              <a:miter lim="800000"/>
              <a:headEnd/>
              <a:tailEnd/>
            </a:ln>
            <a:effectLst/>
          </p:spPr>
          <p:txBody>
            <a:bodyPr wrap="none" lIns="90488" tIns="44450" rIns="90488" bIns="44450" anchor="ctr">
              <a:noAutofit/>
            </a:bodyPr>
            <a:lstStyle/>
            <a:p>
              <a:endParaRPr lang="es-MX" dirty="0"/>
            </a:p>
          </p:txBody>
        </p:sp>
        <p:sp>
          <p:nvSpPr>
            <p:cNvPr id="20" name="Rectangle 59">
              <a:extLst>
                <a:ext uri="{FF2B5EF4-FFF2-40B4-BE49-F238E27FC236}">
                  <a16:creationId xmlns:a16="http://schemas.microsoft.com/office/drawing/2014/main" id="{315DCECF-E5F7-4F13-A63B-F939FD52D167}"/>
                </a:ext>
              </a:extLst>
            </p:cNvPr>
            <p:cNvSpPr>
              <a:spLocks noChangeArrowheads="1"/>
            </p:cNvSpPr>
            <p:nvPr/>
          </p:nvSpPr>
          <p:spPr bwMode="auto">
            <a:xfrm>
              <a:off x="4197663" y="5148310"/>
              <a:ext cx="1295400" cy="533400"/>
            </a:xfrm>
            <a:prstGeom prst="rect">
              <a:avLst/>
            </a:prstGeom>
            <a:solidFill>
              <a:schemeClr val="accent5">
                <a:lumMod val="20000"/>
                <a:lumOff val="80000"/>
              </a:schemeClr>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noAutofit/>
            </a:bodyPr>
            <a:lstStyle/>
            <a:p>
              <a:endParaRPr lang="es-MX" dirty="0"/>
            </a:p>
          </p:txBody>
        </p:sp>
        <p:sp>
          <p:nvSpPr>
            <p:cNvPr id="21" name="Rectangle 60">
              <a:extLst>
                <a:ext uri="{FF2B5EF4-FFF2-40B4-BE49-F238E27FC236}">
                  <a16:creationId xmlns:a16="http://schemas.microsoft.com/office/drawing/2014/main" id="{C20789C0-F485-4231-B0FC-2794DC76BA4D}"/>
                </a:ext>
              </a:extLst>
            </p:cNvPr>
            <p:cNvSpPr>
              <a:spLocks noChangeArrowheads="1"/>
            </p:cNvSpPr>
            <p:nvPr/>
          </p:nvSpPr>
          <p:spPr bwMode="auto">
            <a:xfrm>
              <a:off x="2902263" y="5148310"/>
              <a:ext cx="1295400" cy="5334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noAutofit/>
            </a:bodyPr>
            <a:lstStyle/>
            <a:p>
              <a:endParaRPr lang="es-MX" dirty="0"/>
            </a:p>
          </p:txBody>
        </p:sp>
        <p:sp>
          <p:nvSpPr>
            <p:cNvPr id="31" name="Line 73">
              <a:extLst>
                <a:ext uri="{FF2B5EF4-FFF2-40B4-BE49-F238E27FC236}">
                  <a16:creationId xmlns:a16="http://schemas.microsoft.com/office/drawing/2014/main" id="{4738A2B9-1773-4CE6-88B1-F0CB0D7FFAF6}"/>
                </a:ext>
              </a:extLst>
            </p:cNvPr>
            <p:cNvSpPr>
              <a:spLocks noChangeShapeType="1"/>
            </p:cNvSpPr>
            <p:nvPr/>
          </p:nvSpPr>
          <p:spPr bwMode="auto">
            <a:xfrm flipV="1">
              <a:off x="6788463" y="4767310"/>
              <a:ext cx="0" cy="3048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oAutofit/>
            </a:bodyPr>
            <a:lstStyle/>
            <a:p>
              <a:endParaRPr lang="es-MX" sz="1600" dirty="0">
                <a:solidFill>
                  <a:srgbClr val="0DB7C4"/>
                </a:solidFill>
              </a:endParaRPr>
            </a:p>
          </p:txBody>
        </p:sp>
        <p:sp>
          <p:nvSpPr>
            <p:cNvPr id="32" name="Line 74">
              <a:extLst>
                <a:ext uri="{FF2B5EF4-FFF2-40B4-BE49-F238E27FC236}">
                  <a16:creationId xmlns:a16="http://schemas.microsoft.com/office/drawing/2014/main" id="{BA65F62E-C78F-497E-9833-985D0B6BDBBC}"/>
                </a:ext>
              </a:extLst>
            </p:cNvPr>
            <p:cNvSpPr>
              <a:spLocks noChangeShapeType="1"/>
            </p:cNvSpPr>
            <p:nvPr/>
          </p:nvSpPr>
          <p:spPr bwMode="auto">
            <a:xfrm flipV="1">
              <a:off x="5493063" y="4767310"/>
              <a:ext cx="0" cy="3048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oAutofit/>
            </a:bodyPr>
            <a:lstStyle/>
            <a:p>
              <a:endParaRPr lang="es-MX" dirty="0"/>
            </a:p>
          </p:txBody>
        </p:sp>
        <p:sp>
          <p:nvSpPr>
            <p:cNvPr id="38" name="Text Box 80">
              <a:extLst>
                <a:ext uri="{FF2B5EF4-FFF2-40B4-BE49-F238E27FC236}">
                  <a16:creationId xmlns:a16="http://schemas.microsoft.com/office/drawing/2014/main" id="{529F56BA-232E-4981-8FE5-4FE8E133A16D}"/>
                </a:ext>
              </a:extLst>
            </p:cNvPr>
            <p:cNvSpPr txBox="1">
              <a:spLocks noChangeArrowheads="1"/>
            </p:cNvSpPr>
            <p:nvPr/>
          </p:nvSpPr>
          <p:spPr bwMode="auto">
            <a:xfrm>
              <a:off x="6893874" y="5148310"/>
              <a:ext cx="1583375" cy="582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noAutofit/>
            </a:bodyPr>
            <a:lstStyle/>
            <a:p>
              <a:pPr algn="ctr">
                <a:spcBef>
                  <a:spcPct val="50000"/>
                </a:spcBef>
              </a:pPr>
              <a:r>
                <a:rPr lang="es-MX" altLang="es-MX" sz="1600" dirty="0">
                  <a:solidFill>
                    <a:schemeClr val="tx1">
                      <a:lumMod val="85000"/>
                      <a:lumOff val="15000"/>
                    </a:schemeClr>
                  </a:solidFill>
                </a:rPr>
                <a:t>Producir-para-Inventario</a:t>
              </a:r>
              <a:endParaRPr lang="en-US" altLang="es-MX" sz="1600" dirty="0">
                <a:solidFill>
                  <a:schemeClr val="tx1">
                    <a:lumMod val="85000"/>
                    <a:lumOff val="15000"/>
                  </a:schemeClr>
                </a:solidFill>
              </a:endParaRPr>
            </a:p>
          </p:txBody>
        </p:sp>
        <p:sp>
          <p:nvSpPr>
            <p:cNvPr id="48" name="Text Box 91">
              <a:extLst>
                <a:ext uri="{FF2B5EF4-FFF2-40B4-BE49-F238E27FC236}">
                  <a16:creationId xmlns:a16="http://schemas.microsoft.com/office/drawing/2014/main" id="{37036DA0-5284-4C6E-B977-A009C10B872C}"/>
                </a:ext>
              </a:extLst>
            </p:cNvPr>
            <p:cNvSpPr txBox="1">
              <a:spLocks noChangeArrowheads="1"/>
            </p:cNvSpPr>
            <p:nvPr/>
          </p:nvSpPr>
          <p:spPr bwMode="auto">
            <a:xfrm>
              <a:off x="4273863" y="5262404"/>
              <a:ext cx="1143000"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oAutofit/>
            </a:bodyPr>
            <a:lstStyle/>
            <a:p>
              <a:pPr algn="ctr">
                <a:spcBef>
                  <a:spcPct val="50000"/>
                </a:spcBef>
              </a:pPr>
              <a:r>
                <a:rPr lang="es-MX" altLang="es-MX" sz="1400" b="1" dirty="0">
                  <a:solidFill>
                    <a:schemeClr val="accent1"/>
                  </a:solidFill>
                </a:rPr>
                <a:t>Inventario</a:t>
              </a:r>
              <a:endParaRPr lang="en-US" altLang="es-MX" sz="1400" b="1" dirty="0">
                <a:solidFill>
                  <a:schemeClr val="accent1"/>
                </a:solidFill>
              </a:endParaRPr>
            </a:p>
          </p:txBody>
        </p:sp>
        <p:sp>
          <p:nvSpPr>
            <p:cNvPr id="51" name="Text Box 94">
              <a:extLst>
                <a:ext uri="{FF2B5EF4-FFF2-40B4-BE49-F238E27FC236}">
                  <a16:creationId xmlns:a16="http://schemas.microsoft.com/office/drawing/2014/main" id="{59D26766-7E79-4B68-ABD5-D47AFCCCDD9B}"/>
                </a:ext>
              </a:extLst>
            </p:cNvPr>
            <p:cNvSpPr txBox="1">
              <a:spLocks noChangeArrowheads="1"/>
            </p:cNvSpPr>
            <p:nvPr/>
          </p:nvSpPr>
          <p:spPr bwMode="auto">
            <a:xfrm>
              <a:off x="5569263" y="5262404"/>
              <a:ext cx="1143000"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oAutofit/>
            </a:bodyPr>
            <a:lstStyle/>
            <a:p>
              <a:pPr algn="ctr">
                <a:spcBef>
                  <a:spcPct val="50000"/>
                </a:spcBef>
              </a:pPr>
              <a:r>
                <a:rPr lang="es-MX" altLang="es-MX" sz="1400" dirty="0"/>
                <a:t>Embarque</a:t>
              </a:r>
              <a:endParaRPr lang="en-US" altLang="es-MX" sz="1400" dirty="0"/>
            </a:p>
          </p:txBody>
        </p:sp>
        <p:sp>
          <p:nvSpPr>
            <p:cNvPr id="55" name="Text Box 98">
              <a:extLst>
                <a:ext uri="{FF2B5EF4-FFF2-40B4-BE49-F238E27FC236}">
                  <a16:creationId xmlns:a16="http://schemas.microsoft.com/office/drawing/2014/main" id="{08A8BF11-E6C5-429A-ABAE-BA97F5791DCB}"/>
                </a:ext>
              </a:extLst>
            </p:cNvPr>
            <p:cNvSpPr txBox="1">
              <a:spLocks noChangeArrowheads="1"/>
            </p:cNvSpPr>
            <p:nvPr/>
          </p:nvSpPr>
          <p:spPr bwMode="auto">
            <a:xfrm>
              <a:off x="4957610" y="4637412"/>
              <a:ext cx="2438400"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oAutofit/>
            </a:bodyPr>
            <a:lstStyle/>
            <a:p>
              <a:pPr algn="ctr"/>
              <a:r>
                <a:rPr lang="es-MX" altLang="es-MX" sz="1100" b="1" dirty="0">
                  <a:solidFill>
                    <a:srgbClr val="00B050"/>
                  </a:solidFill>
                </a:rPr>
                <a:t>Tiempo de entrega</a:t>
              </a:r>
            </a:p>
            <a:p>
              <a:pPr algn="ctr"/>
              <a:r>
                <a:rPr lang="es-MX" altLang="es-MX" sz="1100" b="1" dirty="0">
                  <a:solidFill>
                    <a:srgbClr val="00B050"/>
                  </a:solidFill>
                </a:rPr>
                <a:t>al cliente</a:t>
              </a:r>
              <a:endParaRPr lang="en-US" altLang="es-MX" sz="1100" b="1" dirty="0">
                <a:solidFill>
                  <a:srgbClr val="00B050"/>
                </a:solidFill>
              </a:endParaRPr>
            </a:p>
          </p:txBody>
        </p:sp>
        <p:sp>
          <p:nvSpPr>
            <p:cNvPr id="56" name="Line 99">
              <a:extLst>
                <a:ext uri="{FF2B5EF4-FFF2-40B4-BE49-F238E27FC236}">
                  <a16:creationId xmlns:a16="http://schemas.microsoft.com/office/drawing/2014/main" id="{C1067359-D1B5-41AC-B263-CF5B6091AAD7}"/>
                </a:ext>
              </a:extLst>
            </p:cNvPr>
            <p:cNvSpPr>
              <a:spLocks noChangeShapeType="1"/>
            </p:cNvSpPr>
            <p:nvPr/>
          </p:nvSpPr>
          <p:spPr bwMode="auto">
            <a:xfrm>
              <a:off x="4978713" y="4919710"/>
              <a:ext cx="432000" cy="0"/>
            </a:xfrm>
            <a:prstGeom prst="line">
              <a:avLst/>
            </a:prstGeom>
            <a:noFill/>
            <a:ln w="28575">
              <a:solidFill>
                <a:srgbClr val="00B05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oAutofit/>
            </a:bodyPr>
            <a:lstStyle/>
            <a:p>
              <a:endParaRPr lang="es-MX" dirty="0"/>
            </a:p>
          </p:txBody>
        </p:sp>
        <p:sp>
          <p:nvSpPr>
            <p:cNvPr id="57" name="Line 100">
              <a:extLst>
                <a:ext uri="{FF2B5EF4-FFF2-40B4-BE49-F238E27FC236}">
                  <a16:creationId xmlns:a16="http://schemas.microsoft.com/office/drawing/2014/main" id="{A6DB15C6-6D33-4041-9306-EC82561C9CE7}"/>
                </a:ext>
              </a:extLst>
            </p:cNvPr>
            <p:cNvSpPr>
              <a:spLocks noChangeShapeType="1"/>
            </p:cNvSpPr>
            <p:nvPr/>
          </p:nvSpPr>
          <p:spPr bwMode="auto">
            <a:xfrm flipH="1">
              <a:off x="6855775" y="4919710"/>
              <a:ext cx="432000" cy="0"/>
            </a:xfrm>
            <a:prstGeom prst="line">
              <a:avLst/>
            </a:prstGeom>
            <a:noFill/>
            <a:ln w="28575">
              <a:solidFill>
                <a:srgbClr val="00B05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oAutofit/>
            </a:bodyPr>
            <a:lstStyle/>
            <a:p>
              <a:endParaRPr lang="es-MX" sz="1600" dirty="0">
                <a:solidFill>
                  <a:srgbClr val="0DB7C4"/>
                </a:solidFill>
              </a:endParaRPr>
            </a:p>
          </p:txBody>
        </p:sp>
        <p:sp>
          <p:nvSpPr>
            <p:cNvPr id="58" name="Text Box 101">
              <a:extLst>
                <a:ext uri="{FF2B5EF4-FFF2-40B4-BE49-F238E27FC236}">
                  <a16:creationId xmlns:a16="http://schemas.microsoft.com/office/drawing/2014/main" id="{70995A27-3FDA-429F-B727-59F20974E099}"/>
                </a:ext>
              </a:extLst>
            </p:cNvPr>
            <p:cNvSpPr txBox="1">
              <a:spLocks noChangeArrowheads="1"/>
            </p:cNvSpPr>
            <p:nvPr/>
          </p:nvSpPr>
          <p:spPr bwMode="auto">
            <a:xfrm>
              <a:off x="1606863" y="5262404"/>
              <a:ext cx="1295400"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oAutofit/>
            </a:bodyPr>
            <a:lstStyle/>
            <a:p>
              <a:pPr algn="ctr">
                <a:spcBef>
                  <a:spcPct val="50000"/>
                </a:spcBef>
              </a:pPr>
              <a:r>
                <a:rPr lang="es-MX" altLang="es-MX" sz="1400" dirty="0"/>
                <a:t>Manufactura</a:t>
              </a:r>
              <a:endParaRPr lang="en-US" altLang="es-MX" sz="1400" dirty="0"/>
            </a:p>
          </p:txBody>
        </p:sp>
        <p:sp>
          <p:nvSpPr>
            <p:cNvPr id="59" name="Text Box 102">
              <a:extLst>
                <a:ext uri="{FF2B5EF4-FFF2-40B4-BE49-F238E27FC236}">
                  <a16:creationId xmlns:a16="http://schemas.microsoft.com/office/drawing/2014/main" id="{DEB732BD-F2ED-4F33-81A3-A178DBB1E51E}"/>
                </a:ext>
              </a:extLst>
            </p:cNvPr>
            <p:cNvSpPr txBox="1">
              <a:spLocks noChangeArrowheads="1"/>
            </p:cNvSpPr>
            <p:nvPr/>
          </p:nvSpPr>
          <p:spPr bwMode="auto">
            <a:xfrm>
              <a:off x="2978463" y="5262404"/>
              <a:ext cx="1143000"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oAutofit/>
            </a:bodyPr>
            <a:lstStyle/>
            <a:p>
              <a:pPr algn="ctr">
                <a:spcBef>
                  <a:spcPct val="50000"/>
                </a:spcBef>
              </a:pPr>
              <a:r>
                <a:rPr lang="es-MX" altLang="es-MX" sz="1400" dirty="0"/>
                <a:t>Ensamble</a:t>
              </a:r>
              <a:endParaRPr lang="en-US" altLang="es-MX" sz="1400" dirty="0"/>
            </a:p>
          </p:txBody>
        </p:sp>
        <p:sp>
          <p:nvSpPr>
            <p:cNvPr id="66" name="CuadroTexto 65">
              <a:extLst>
                <a:ext uri="{FF2B5EF4-FFF2-40B4-BE49-F238E27FC236}">
                  <a16:creationId xmlns:a16="http://schemas.microsoft.com/office/drawing/2014/main" id="{017D45EF-9731-4FB8-B061-A365D45E3FF2}"/>
                </a:ext>
              </a:extLst>
            </p:cNvPr>
            <p:cNvSpPr txBox="1"/>
            <p:nvPr/>
          </p:nvSpPr>
          <p:spPr>
            <a:xfrm>
              <a:off x="7246765" y="4911846"/>
              <a:ext cx="671979" cy="369332"/>
            </a:xfrm>
            <a:prstGeom prst="rect">
              <a:avLst/>
            </a:prstGeom>
            <a:noFill/>
          </p:spPr>
          <p:txBody>
            <a:bodyPr wrap="none" rtlCol="0">
              <a:noAutofit/>
            </a:bodyPr>
            <a:lstStyle/>
            <a:p>
              <a:r>
                <a:rPr lang="es-MX" b="1" dirty="0">
                  <a:solidFill>
                    <a:schemeClr val="accent1"/>
                  </a:solidFill>
                </a:rPr>
                <a:t>MTS</a:t>
              </a:r>
            </a:p>
          </p:txBody>
        </p:sp>
      </p:grpSp>
      <p:grpSp>
        <p:nvGrpSpPr>
          <p:cNvPr id="68" name="Grupo 67">
            <a:extLst>
              <a:ext uri="{FF2B5EF4-FFF2-40B4-BE49-F238E27FC236}">
                <a16:creationId xmlns:a16="http://schemas.microsoft.com/office/drawing/2014/main" id="{4D976A6D-2B87-4351-8F77-4D176747E08C}"/>
              </a:ext>
            </a:extLst>
          </p:cNvPr>
          <p:cNvGrpSpPr/>
          <p:nvPr/>
        </p:nvGrpSpPr>
        <p:grpSpPr>
          <a:xfrm>
            <a:off x="811654" y="1365654"/>
            <a:ext cx="8165786" cy="1249568"/>
            <a:chOff x="311463" y="1128153"/>
            <a:chExt cx="8165786" cy="1249568"/>
          </a:xfrm>
        </p:grpSpPr>
        <p:sp>
          <p:nvSpPr>
            <p:cNvPr id="5" name="Rectangle 43">
              <a:extLst>
                <a:ext uri="{FF2B5EF4-FFF2-40B4-BE49-F238E27FC236}">
                  <a16:creationId xmlns:a16="http://schemas.microsoft.com/office/drawing/2014/main" id="{88E6A456-79C8-438F-B912-8AD87A236D15}"/>
                </a:ext>
              </a:extLst>
            </p:cNvPr>
            <p:cNvSpPr>
              <a:spLocks noChangeArrowheads="1"/>
            </p:cNvSpPr>
            <p:nvPr/>
          </p:nvSpPr>
          <p:spPr bwMode="auto">
            <a:xfrm>
              <a:off x="311463" y="1795510"/>
              <a:ext cx="1295400" cy="533400"/>
            </a:xfrm>
            <a:prstGeom prst="rect">
              <a:avLst/>
            </a:prstGeom>
            <a:solidFill>
              <a:schemeClr val="accent4">
                <a:lumMod val="20000"/>
                <a:lumOff val="80000"/>
              </a:schemeClr>
            </a:solidFill>
            <a:ln w="12700">
              <a:solidFill>
                <a:schemeClr val="tx1"/>
              </a:solidFill>
              <a:miter lim="800000"/>
              <a:headEnd/>
              <a:tailEnd/>
            </a:ln>
            <a:effectLst/>
          </p:spPr>
          <p:txBody>
            <a:bodyPr wrap="none" lIns="90488" tIns="44450" rIns="90488" bIns="44450" anchor="ctr">
              <a:noAutofit/>
            </a:bodyPr>
            <a:lstStyle/>
            <a:p>
              <a:endParaRPr lang="es-MX" dirty="0"/>
            </a:p>
          </p:txBody>
        </p:sp>
        <p:sp>
          <p:nvSpPr>
            <p:cNvPr id="6" name="Rectangle 44">
              <a:extLst>
                <a:ext uri="{FF2B5EF4-FFF2-40B4-BE49-F238E27FC236}">
                  <a16:creationId xmlns:a16="http://schemas.microsoft.com/office/drawing/2014/main" id="{B6540AA1-B207-45F9-AF94-C2DF81FE7F87}"/>
                </a:ext>
              </a:extLst>
            </p:cNvPr>
            <p:cNvSpPr>
              <a:spLocks noChangeArrowheads="1"/>
            </p:cNvSpPr>
            <p:nvPr/>
          </p:nvSpPr>
          <p:spPr bwMode="auto">
            <a:xfrm>
              <a:off x="2902263" y="1795510"/>
              <a:ext cx="1295400" cy="533400"/>
            </a:xfrm>
            <a:prstGeom prst="rect">
              <a:avLst/>
            </a:prstGeom>
            <a:solidFill>
              <a:schemeClr val="accent4">
                <a:lumMod val="20000"/>
                <a:lumOff val="80000"/>
              </a:schemeClr>
            </a:solidFill>
            <a:ln w="12700">
              <a:solidFill>
                <a:schemeClr val="tx1"/>
              </a:solidFill>
              <a:miter lim="800000"/>
              <a:headEnd/>
              <a:tailEnd/>
            </a:ln>
            <a:effectLst/>
          </p:spPr>
          <p:txBody>
            <a:bodyPr wrap="none" lIns="90488" tIns="44450" rIns="90488" bIns="44450" anchor="ctr">
              <a:noAutofit/>
            </a:bodyPr>
            <a:lstStyle/>
            <a:p>
              <a:endParaRPr lang="es-MX" dirty="0"/>
            </a:p>
          </p:txBody>
        </p:sp>
        <p:sp>
          <p:nvSpPr>
            <p:cNvPr id="7" name="Rectangle 45">
              <a:extLst>
                <a:ext uri="{FF2B5EF4-FFF2-40B4-BE49-F238E27FC236}">
                  <a16:creationId xmlns:a16="http://schemas.microsoft.com/office/drawing/2014/main" id="{97E5A991-F39F-4380-A3D5-60AE9ABF4809}"/>
                </a:ext>
              </a:extLst>
            </p:cNvPr>
            <p:cNvSpPr>
              <a:spLocks noChangeArrowheads="1"/>
            </p:cNvSpPr>
            <p:nvPr/>
          </p:nvSpPr>
          <p:spPr bwMode="auto">
            <a:xfrm>
              <a:off x="4197663" y="1795510"/>
              <a:ext cx="1295400" cy="533400"/>
            </a:xfrm>
            <a:prstGeom prst="rect">
              <a:avLst/>
            </a:prstGeom>
            <a:solidFill>
              <a:schemeClr val="accent4">
                <a:lumMod val="20000"/>
                <a:lumOff val="80000"/>
              </a:schemeClr>
            </a:solidFill>
            <a:ln w="12700">
              <a:solidFill>
                <a:schemeClr val="tx1"/>
              </a:solidFill>
              <a:miter lim="800000"/>
              <a:headEnd/>
              <a:tailEnd/>
            </a:ln>
            <a:effectLst/>
          </p:spPr>
          <p:txBody>
            <a:bodyPr wrap="none" lIns="90488" tIns="44450" rIns="90488" bIns="44450" anchor="ctr">
              <a:noAutofit/>
            </a:bodyPr>
            <a:lstStyle/>
            <a:p>
              <a:endParaRPr lang="es-MX" dirty="0"/>
            </a:p>
          </p:txBody>
        </p:sp>
        <p:sp>
          <p:nvSpPr>
            <p:cNvPr id="9" name="Rectangle 47">
              <a:extLst>
                <a:ext uri="{FF2B5EF4-FFF2-40B4-BE49-F238E27FC236}">
                  <a16:creationId xmlns:a16="http://schemas.microsoft.com/office/drawing/2014/main" id="{C18316D9-4532-4D04-9EC7-8AACB3E6A304}"/>
                </a:ext>
              </a:extLst>
            </p:cNvPr>
            <p:cNvSpPr>
              <a:spLocks noChangeArrowheads="1"/>
            </p:cNvSpPr>
            <p:nvPr/>
          </p:nvSpPr>
          <p:spPr bwMode="auto">
            <a:xfrm>
              <a:off x="5493063" y="1795510"/>
              <a:ext cx="1295400" cy="533400"/>
            </a:xfrm>
            <a:prstGeom prst="rect">
              <a:avLst/>
            </a:prstGeom>
            <a:solidFill>
              <a:schemeClr val="accent4">
                <a:lumMod val="20000"/>
                <a:lumOff val="80000"/>
              </a:schemeClr>
            </a:solidFill>
            <a:ln w="12700">
              <a:solidFill>
                <a:schemeClr val="tx1"/>
              </a:solidFill>
              <a:miter lim="800000"/>
              <a:headEnd/>
              <a:tailEnd/>
            </a:ln>
            <a:effectLst/>
          </p:spPr>
          <p:txBody>
            <a:bodyPr wrap="none" lIns="90488" tIns="44450" rIns="90488" bIns="44450" anchor="ctr">
              <a:noAutofit/>
            </a:bodyPr>
            <a:lstStyle/>
            <a:p>
              <a:endParaRPr lang="es-MX" dirty="0"/>
            </a:p>
          </p:txBody>
        </p:sp>
        <p:sp>
          <p:nvSpPr>
            <p:cNvPr id="10" name="Rectangle 48">
              <a:extLst>
                <a:ext uri="{FF2B5EF4-FFF2-40B4-BE49-F238E27FC236}">
                  <a16:creationId xmlns:a16="http://schemas.microsoft.com/office/drawing/2014/main" id="{6D4BE6DE-3595-4066-A48D-410C5F0D2308}"/>
                </a:ext>
              </a:extLst>
            </p:cNvPr>
            <p:cNvSpPr>
              <a:spLocks noChangeArrowheads="1"/>
            </p:cNvSpPr>
            <p:nvPr/>
          </p:nvSpPr>
          <p:spPr bwMode="auto">
            <a:xfrm>
              <a:off x="1606863" y="1795510"/>
              <a:ext cx="1295400" cy="533400"/>
            </a:xfrm>
            <a:prstGeom prst="rect">
              <a:avLst/>
            </a:prstGeom>
            <a:solidFill>
              <a:schemeClr val="accent4">
                <a:lumMod val="20000"/>
                <a:lumOff val="80000"/>
              </a:schemeClr>
            </a:solidFill>
            <a:ln w="12700">
              <a:solidFill>
                <a:schemeClr val="tx1"/>
              </a:solidFill>
              <a:miter lim="800000"/>
              <a:headEnd/>
              <a:tailEnd/>
            </a:ln>
            <a:effectLst/>
          </p:spPr>
          <p:txBody>
            <a:bodyPr wrap="none" lIns="90488" tIns="44450" rIns="90488" bIns="44450" anchor="ctr">
              <a:noAutofit/>
            </a:bodyPr>
            <a:lstStyle/>
            <a:p>
              <a:endParaRPr lang="es-MX" dirty="0"/>
            </a:p>
          </p:txBody>
        </p:sp>
        <p:sp>
          <p:nvSpPr>
            <p:cNvPr id="22" name="Text Box 61">
              <a:extLst>
                <a:ext uri="{FF2B5EF4-FFF2-40B4-BE49-F238E27FC236}">
                  <a16:creationId xmlns:a16="http://schemas.microsoft.com/office/drawing/2014/main" id="{00851C46-8F99-4915-ABB1-598DB6D36414}"/>
                </a:ext>
              </a:extLst>
            </p:cNvPr>
            <p:cNvSpPr txBox="1">
              <a:spLocks noChangeArrowheads="1"/>
            </p:cNvSpPr>
            <p:nvPr/>
          </p:nvSpPr>
          <p:spPr bwMode="auto">
            <a:xfrm>
              <a:off x="387663" y="1909604"/>
              <a:ext cx="1143000"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oAutofit/>
            </a:bodyPr>
            <a:lstStyle/>
            <a:p>
              <a:pPr algn="ctr">
                <a:spcBef>
                  <a:spcPct val="50000"/>
                </a:spcBef>
              </a:pPr>
              <a:r>
                <a:rPr lang="es-ES_tradnl" altLang="es-MX" sz="1400" dirty="0"/>
                <a:t>Diseño</a:t>
              </a:r>
            </a:p>
          </p:txBody>
        </p:sp>
        <p:sp>
          <p:nvSpPr>
            <p:cNvPr id="23" name="Text Box 62">
              <a:extLst>
                <a:ext uri="{FF2B5EF4-FFF2-40B4-BE49-F238E27FC236}">
                  <a16:creationId xmlns:a16="http://schemas.microsoft.com/office/drawing/2014/main" id="{09F07691-5A7F-4A20-8B4F-2A00C1287AB1}"/>
                </a:ext>
              </a:extLst>
            </p:cNvPr>
            <p:cNvSpPr txBox="1">
              <a:spLocks noChangeArrowheads="1"/>
            </p:cNvSpPr>
            <p:nvPr/>
          </p:nvSpPr>
          <p:spPr bwMode="auto">
            <a:xfrm>
              <a:off x="1683063" y="1909604"/>
              <a:ext cx="1143000"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oAutofit/>
            </a:bodyPr>
            <a:lstStyle/>
            <a:p>
              <a:pPr algn="ctr">
                <a:spcBef>
                  <a:spcPct val="50000"/>
                </a:spcBef>
              </a:pPr>
              <a:r>
                <a:rPr lang="es-MX" altLang="es-MX" sz="1400" dirty="0"/>
                <a:t>Compra</a:t>
              </a:r>
              <a:endParaRPr lang="en-US" altLang="es-MX" sz="1400" dirty="0"/>
            </a:p>
          </p:txBody>
        </p:sp>
        <p:sp>
          <p:nvSpPr>
            <p:cNvPr id="24" name="Text Box 63">
              <a:extLst>
                <a:ext uri="{FF2B5EF4-FFF2-40B4-BE49-F238E27FC236}">
                  <a16:creationId xmlns:a16="http://schemas.microsoft.com/office/drawing/2014/main" id="{0BA0E227-DE5B-4497-8DAD-E79E557D7AE9}"/>
                </a:ext>
              </a:extLst>
            </p:cNvPr>
            <p:cNvSpPr txBox="1">
              <a:spLocks noChangeArrowheads="1"/>
            </p:cNvSpPr>
            <p:nvPr/>
          </p:nvSpPr>
          <p:spPr bwMode="auto">
            <a:xfrm>
              <a:off x="2902263" y="1909604"/>
              <a:ext cx="1295400"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oAutofit/>
            </a:bodyPr>
            <a:lstStyle/>
            <a:p>
              <a:pPr algn="ctr">
                <a:spcBef>
                  <a:spcPct val="50000"/>
                </a:spcBef>
              </a:pPr>
              <a:r>
                <a:rPr lang="es-MX" altLang="es-MX" sz="1400" dirty="0"/>
                <a:t>Manufactura</a:t>
              </a:r>
              <a:endParaRPr lang="en-US" altLang="es-MX" sz="1400" dirty="0"/>
            </a:p>
          </p:txBody>
        </p:sp>
        <p:sp>
          <p:nvSpPr>
            <p:cNvPr id="25" name="Text Box 64">
              <a:extLst>
                <a:ext uri="{FF2B5EF4-FFF2-40B4-BE49-F238E27FC236}">
                  <a16:creationId xmlns:a16="http://schemas.microsoft.com/office/drawing/2014/main" id="{34E54AE1-F856-45A2-AF80-B64B9A7BCBC7}"/>
                </a:ext>
              </a:extLst>
            </p:cNvPr>
            <p:cNvSpPr txBox="1">
              <a:spLocks noChangeArrowheads="1"/>
            </p:cNvSpPr>
            <p:nvPr/>
          </p:nvSpPr>
          <p:spPr bwMode="auto">
            <a:xfrm>
              <a:off x="4273863" y="1909604"/>
              <a:ext cx="1143000"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oAutofit/>
            </a:bodyPr>
            <a:lstStyle/>
            <a:p>
              <a:pPr algn="ctr">
                <a:spcBef>
                  <a:spcPct val="50000"/>
                </a:spcBef>
              </a:pPr>
              <a:r>
                <a:rPr lang="es-MX" altLang="es-MX" sz="1400" dirty="0"/>
                <a:t>Ensamble</a:t>
              </a:r>
              <a:endParaRPr lang="en-US" altLang="es-MX" sz="1400" dirty="0"/>
            </a:p>
          </p:txBody>
        </p:sp>
        <p:sp>
          <p:nvSpPr>
            <p:cNvPr id="26" name="Text Box 65">
              <a:extLst>
                <a:ext uri="{FF2B5EF4-FFF2-40B4-BE49-F238E27FC236}">
                  <a16:creationId xmlns:a16="http://schemas.microsoft.com/office/drawing/2014/main" id="{974D335B-9A54-4980-A679-FD6DDA51A6D2}"/>
                </a:ext>
              </a:extLst>
            </p:cNvPr>
            <p:cNvSpPr txBox="1">
              <a:spLocks noChangeArrowheads="1"/>
            </p:cNvSpPr>
            <p:nvPr/>
          </p:nvSpPr>
          <p:spPr bwMode="auto">
            <a:xfrm>
              <a:off x="5569263" y="1909604"/>
              <a:ext cx="1143000"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oAutofit/>
            </a:bodyPr>
            <a:lstStyle/>
            <a:p>
              <a:pPr algn="ctr">
                <a:spcBef>
                  <a:spcPct val="50000"/>
                </a:spcBef>
              </a:pPr>
              <a:r>
                <a:rPr lang="es-MX" altLang="es-MX" sz="1400" dirty="0"/>
                <a:t>Embarque</a:t>
              </a:r>
              <a:endParaRPr lang="en-US" altLang="es-MX" sz="1400" dirty="0"/>
            </a:p>
          </p:txBody>
        </p:sp>
        <p:sp>
          <p:nvSpPr>
            <p:cNvPr id="33" name="Line 75">
              <a:extLst>
                <a:ext uri="{FF2B5EF4-FFF2-40B4-BE49-F238E27FC236}">
                  <a16:creationId xmlns:a16="http://schemas.microsoft.com/office/drawing/2014/main" id="{F82E1407-3A94-4026-9DC8-B6E329DEBFD0}"/>
                </a:ext>
              </a:extLst>
            </p:cNvPr>
            <p:cNvSpPr>
              <a:spLocks noChangeShapeType="1"/>
            </p:cNvSpPr>
            <p:nvPr/>
          </p:nvSpPr>
          <p:spPr bwMode="auto">
            <a:xfrm>
              <a:off x="4426263" y="1566910"/>
              <a:ext cx="2286000" cy="0"/>
            </a:xfrm>
            <a:prstGeom prst="line">
              <a:avLst/>
            </a:prstGeom>
            <a:noFill/>
            <a:ln w="28575">
              <a:solidFill>
                <a:srgbClr val="00B05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oAutofit/>
            </a:bodyPr>
            <a:lstStyle/>
            <a:p>
              <a:endParaRPr lang="es-MX" dirty="0"/>
            </a:p>
          </p:txBody>
        </p:sp>
        <p:sp>
          <p:nvSpPr>
            <p:cNvPr id="34" name="Line 76">
              <a:extLst>
                <a:ext uri="{FF2B5EF4-FFF2-40B4-BE49-F238E27FC236}">
                  <a16:creationId xmlns:a16="http://schemas.microsoft.com/office/drawing/2014/main" id="{04D0559D-C05D-43A6-9AFF-79D82845E5AF}"/>
                </a:ext>
              </a:extLst>
            </p:cNvPr>
            <p:cNvSpPr>
              <a:spLocks noChangeShapeType="1"/>
            </p:cNvSpPr>
            <p:nvPr/>
          </p:nvSpPr>
          <p:spPr bwMode="auto">
            <a:xfrm flipH="1">
              <a:off x="387663" y="1566910"/>
              <a:ext cx="2362200" cy="0"/>
            </a:xfrm>
            <a:prstGeom prst="line">
              <a:avLst/>
            </a:prstGeom>
            <a:noFill/>
            <a:ln w="28575">
              <a:solidFill>
                <a:srgbClr val="00B05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oAutofit/>
            </a:bodyPr>
            <a:lstStyle/>
            <a:p>
              <a:endParaRPr lang="es-MX" dirty="0"/>
            </a:p>
          </p:txBody>
        </p:sp>
        <p:sp>
          <p:nvSpPr>
            <p:cNvPr id="35" name="Text Box 77">
              <a:extLst>
                <a:ext uri="{FF2B5EF4-FFF2-40B4-BE49-F238E27FC236}">
                  <a16:creationId xmlns:a16="http://schemas.microsoft.com/office/drawing/2014/main" id="{3855BC1E-6E3B-4347-88B8-9247F5279227}"/>
                </a:ext>
              </a:extLst>
            </p:cNvPr>
            <p:cNvSpPr txBox="1">
              <a:spLocks noChangeArrowheads="1"/>
            </p:cNvSpPr>
            <p:nvPr/>
          </p:nvSpPr>
          <p:spPr bwMode="auto">
            <a:xfrm>
              <a:off x="6893874" y="1795510"/>
              <a:ext cx="1583375" cy="582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noAutofit/>
            </a:bodyPr>
            <a:lstStyle/>
            <a:p>
              <a:pPr algn="ctr">
                <a:spcBef>
                  <a:spcPct val="50000"/>
                </a:spcBef>
              </a:pPr>
              <a:r>
                <a:rPr lang="es-MX" altLang="es-MX" sz="1600" dirty="0">
                  <a:solidFill>
                    <a:schemeClr val="tx1">
                      <a:lumMod val="85000"/>
                      <a:lumOff val="15000"/>
                    </a:schemeClr>
                  </a:solidFill>
                </a:rPr>
                <a:t>Ingeniería-a la -Orden</a:t>
              </a:r>
              <a:endParaRPr lang="en-US" altLang="es-MX" sz="1600" dirty="0">
                <a:solidFill>
                  <a:schemeClr val="tx1">
                    <a:lumMod val="85000"/>
                    <a:lumOff val="15000"/>
                  </a:schemeClr>
                </a:solidFill>
              </a:endParaRPr>
            </a:p>
          </p:txBody>
        </p:sp>
        <p:sp>
          <p:nvSpPr>
            <p:cNvPr id="61" name="Text Box 66">
              <a:extLst>
                <a:ext uri="{FF2B5EF4-FFF2-40B4-BE49-F238E27FC236}">
                  <a16:creationId xmlns:a16="http://schemas.microsoft.com/office/drawing/2014/main" id="{46D5252B-ABF3-4A3A-A93A-AC7B58F13B12}"/>
                </a:ext>
              </a:extLst>
            </p:cNvPr>
            <p:cNvSpPr txBox="1">
              <a:spLocks noChangeArrowheads="1"/>
            </p:cNvSpPr>
            <p:nvPr/>
          </p:nvSpPr>
          <p:spPr bwMode="auto">
            <a:xfrm>
              <a:off x="2377741" y="1378998"/>
              <a:ext cx="2438400" cy="428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oAutofit/>
            </a:bodyPr>
            <a:lstStyle/>
            <a:p>
              <a:pPr algn="ctr"/>
              <a:r>
                <a:rPr lang="es-MX" altLang="es-MX" sz="1050" b="1" dirty="0">
                  <a:solidFill>
                    <a:srgbClr val="00B050"/>
                  </a:solidFill>
                </a:rPr>
                <a:t>Tiempo de entrega</a:t>
              </a:r>
            </a:p>
            <a:p>
              <a:pPr algn="ctr"/>
              <a:r>
                <a:rPr lang="es-MX" altLang="es-MX" sz="1050" b="1" dirty="0">
                  <a:solidFill>
                    <a:srgbClr val="00B050"/>
                  </a:solidFill>
                </a:rPr>
                <a:t>al cliente</a:t>
              </a:r>
              <a:endParaRPr lang="en-US" altLang="es-MX" sz="1050" b="1" dirty="0">
                <a:solidFill>
                  <a:srgbClr val="00B050"/>
                </a:solidFill>
              </a:endParaRPr>
            </a:p>
          </p:txBody>
        </p:sp>
        <p:sp>
          <p:nvSpPr>
            <p:cNvPr id="63" name="CuadroTexto 62">
              <a:extLst>
                <a:ext uri="{FF2B5EF4-FFF2-40B4-BE49-F238E27FC236}">
                  <a16:creationId xmlns:a16="http://schemas.microsoft.com/office/drawing/2014/main" id="{AA85F2A9-2519-4EC7-983F-F88FB10944C0}"/>
                </a:ext>
              </a:extLst>
            </p:cNvPr>
            <p:cNvSpPr txBox="1"/>
            <p:nvPr/>
          </p:nvSpPr>
          <p:spPr>
            <a:xfrm>
              <a:off x="7245288" y="1474704"/>
              <a:ext cx="654988" cy="369332"/>
            </a:xfrm>
            <a:prstGeom prst="rect">
              <a:avLst/>
            </a:prstGeom>
            <a:noFill/>
          </p:spPr>
          <p:txBody>
            <a:bodyPr wrap="none" rtlCol="0">
              <a:noAutofit/>
            </a:bodyPr>
            <a:lstStyle/>
            <a:p>
              <a:r>
                <a:rPr lang="es-MX" b="1" dirty="0">
                  <a:solidFill>
                    <a:schemeClr val="accent1"/>
                  </a:solidFill>
                </a:rPr>
                <a:t>ETO</a:t>
              </a:r>
            </a:p>
          </p:txBody>
        </p:sp>
        <p:sp>
          <p:nvSpPr>
            <p:cNvPr id="67" name="CuadroTexto 66">
              <a:extLst>
                <a:ext uri="{FF2B5EF4-FFF2-40B4-BE49-F238E27FC236}">
                  <a16:creationId xmlns:a16="http://schemas.microsoft.com/office/drawing/2014/main" id="{4FD49D78-C81F-450F-A2BD-21A671981AFC}"/>
                </a:ext>
              </a:extLst>
            </p:cNvPr>
            <p:cNvSpPr txBox="1"/>
            <p:nvPr/>
          </p:nvSpPr>
          <p:spPr>
            <a:xfrm>
              <a:off x="2691220" y="1128153"/>
              <a:ext cx="1843774" cy="307777"/>
            </a:xfrm>
            <a:prstGeom prst="rect">
              <a:avLst/>
            </a:prstGeom>
            <a:noFill/>
          </p:spPr>
          <p:txBody>
            <a:bodyPr wrap="none" rtlCol="0">
              <a:noAutofit/>
            </a:bodyPr>
            <a:lstStyle/>
            <a:p>
              <a:r>
                <a:rPr lang="es-MX" sz="1400" i="1" dirty="0">
                  <a:solidFill>
                    <a:srgbClr val="7030A0"/>
                  </a:solidFill>
                </a:rPr>
                <a:t>(</a:t>
              </a:r>
              <a:r>
                <a:rPr lang="es-MX" sz="1400" i="1" dirty="0" err="1">
                  <a:solidFill>
                    <a:srgbClr val="7030A0"/>
                  </a:solidFill>
                </a:rPr>
                <a:t>Order</a:t>
              </a:r>
              <a:r>
                <a:rPr lang="es-MX" sz="1400" i="1" dirty="0">
                  <a:solidFill>
                    <a:srgbClr val="7030A0"/>
                  </a:solidFill>
                </a:rPr>
                <a:t> </a:t>
              </a:r>
              <a:r>
                <a:rPr lang="es-MX" sz="1400" i="1" dirty="0" err="1">
                  <a:solidFill>
                    <a:srgbClr val="7030A0"/>
                  </a:solidFill>
                </a:rPr>
                <a:t>Cycle</a:t>
              </a:r>
              <a:r>
                <a:rPr lang="es-MX" sz="1400" i="1" dirty="0">
                  <a:solidFill>
                    <a:srgbClr val="7030A0"/>
                  </a:solidFill>
                </a:rPr>
                <a:t> Time)</a:t>
              </a:r>
            </a:p>
          </p:txBody>
        </p:sp>
      </p:grpSp>
      <p:sp>
        <p:nvSpPr>
          <p:cNvPr id="72" name="CuadroTexto 71">
            <a:extLst>
              <a:ext uri="{FF2B5EF4-FFF2-40B4-BE49-F238E27FC236}">
                <a16:creationId xmlns:a16="http://schemas.microsoft.com/office/drawing/2014/main" id="{AC73E659-3BAB-A4B5-4D97-62C5BCF87627}"/>
              </a:ext>
            </a:extLst>
          </p:cNvPr>
          <p:cNvSpPr txBox="1"/>
          <p:nvPr/>
        </p:nvSpPr>
        <p:spPr>
          <a:xfrm>
            <a:off x="9373632" y="5122380"/>
            <a:ext cx="1159292" cy="276999"/>
          </a:xfrm>
          <a:prstGeom prst="rect">
            <a:avLst/>
          </a:prstGeom>
          <a:noFill/>
        </p:spPr>
        <p:txBody>
          <a:bodyPr wrap="none" rtlCol="0">
            <a:spAutoFit/>
          </a:bodyPr>
          <a:lstStyle/>
          <a:p>
            <a:r>
              <a:rPr lang="es-MX" sz="1200" i="1" dirty="0">
                <a:solidFill>
                  <a:srgbClr val="7030A0"/>
                </a:solidFill>
                <a:effectLst/>
                <a:latin typeface="Arial" panose="020B0604020202020204" pitchFamily="34" charset="0"/>
              </a:rPr>
              <a:t>Make to Stock</a:t>
            </a:r>
            <a:endParaRPr lang="es-MX" sz="1200" i="1" dirty="0">
              <a:solidFill>
                <a:srgbClr val="7030A0"/>
              </a:solidFill>
            </a:endParaRPr>
          </a:p>
        </p:txBody>
      </p:sp>
      <p:sp>
        <p:nvSpPr>
          <p:cNvPr id="73" name="CuadroTexto 72">
            <a:extLst>
              <a:ext uri="{FF2B5EF4-FFF2-40B4-BE49-F238E27FC236}">
                <a16:creationId xmlns:a16="http://schemas.microsoft.com/office/drawing/2014/main" id="{D1498A3A-DFE0-3D70-DCC7-44406AE6E149}"/>
              </a:ext>
            </a:extLst>
          </p:cNvPr>
          <p:cNvSpPr txBox="1"/>
          <p:nvPr/>
        </p:nvSpPr>
        <p:spPr>
          <a:xfrm>
            <a:off x="9127571" y="1712205"/>
            <a:ext cx="1651414" cy="276999"/>
          </a:xfrm>
          <a:prstGeom prst="rect">
            <a:avLst/>
          </a:prstGeom>
          <a:noFill/>
        </p:spPr>
        <p:txBody>
          <a:bodyPr wrap="none" rtlCol="0">
            <a:spAutoFit/>
          </a:bodyPr>
          <a:lstStyle/>
          <a:p>
            <a:r>
              <a:rPr lang="es-MX" sz="1200" i="1" dirty="0">
                <a:solidFill>
                  <a:srgbClr val="7030A0"/>
                </a:solidFill>
                <a:effectLst/>
                <a:latin typeface="Arial" panose="020B0604020202020204" pitchFamily="34" charset="0"/>
              </a:rPr>
              <a:t>Engineering to Order </a:t>
            </a:r>
          </a:p>
        </p:txBody>
      </p:sp>
      <p:sp>
        <p:nvSpPr>
          <p:cNvPr id="74" name="CuadroTexto 73">
            <a:extLst>
              <a:ext uri="{FF2B5EF4-FFF2-40B4-BE49-F238E27FC236}">
                <a16:creationId xmlns:a16="http://schemas.microsoft.com/office/drawing/2014/main" id="{236F6479-6CCB-72B3-4501-5C60C2A521EB}"/>
              </a:ext>
            </a:extLst>
          </p:cNvPr>
          <p:cNvSpPr txBox="1"/>
          <p:nvPr/>
        </p:nvSpPr>
        <p:spPr>
          <a:xfrm>
            <a:off x="9387258" y="2843032"/>
            <a:ext cx="1132041" cy="276999"/>
          </a:xfrm>
          <a:prstGeom prst="rect">
            <a:avLst/>
          </a:prstGeom>
          <a:noFill/>
        </p:spPr>
        <p:txBody>
          <a:bodyPr wrap="none" rtlCol="0">
            <a:spAutoFit/>
          </a:bodyPr>
          <a:lstStyle/>
          <a:p>
            <a:r>
              <a:rPr lang="es-MX" sz="1200" i="1" dirty="0">
                <a:solidFill>
                  <a:srgbClr val="7030A0"/>
                </a:solidFill>
                <a:effectLst/>
                <a:latin typeface="Arial" panose="020B0604020202020204" pitchFamily="34" charset="0"/>
              </a:rPr>
              <a:t>Make to order</a:t>
            </a:r>
          </a:p>
        </p:txBody>
      </p:sp>
      <p:sp>
        <p:nvSpPr>
          <p:cNvPr id="75" name="CuadroTexto 74">
            <a:extLst>
              <a:ext uri="{FF2B5EF4-FFF2-40B4-BE49-F238E27FC236}">
                <a16:creationId xmlns:a16="http://schemas.microsoft.com/office/drawing/2014/main" id="{E4706138-8105-FE2D-2DB9-6DBDCFE68355}"/>
              </a:ext>
            </a:extLst>
          </p:cNvPr>
          <p:cNvSpPr txBox="1"/>
          <p:nvPr/>
        </p:nvSpPr>
        <p:spPr>
          <a:xfrm>
            <a:off x="9220545" y="3939453"/>
            <a:ext cx="1465466" cy="276999"/>
          </a:xfrm>
          <a:prstGeom prst="rect">
            <a:avLst/>
          </a:prstGeom>
          <a:noFill/>
        </p:spPr>
        <p:txBody>
          <a:bodyPr wrap="none" rtlCol="0">
            <a:spAutoFit/>
          </a:bodyPr>
          <a:lstStyle/>
          <a:p>
            <a:r>
              <a:rPr lang="es-MX" sz="1200" i="1" dirty="0">
                <a:solidFill>
                  <a:srgbClr val="7030A0"/>
                </a:solidFill>
                <a:effectLst/>
                <a:latin typeface="Arial" panose="020B0604020202020204" pitchFamily="34" charset="0"/>
              </a:rPr>
              <a:t>Assemble to Orde</a:t>
            </a:r>
            <a:r>
              <a:rPr lang="es-MX" sz="1200" i="1" dirty="0">
                <a:solidFill>
                  <a:srgbClr val="7030A0"/>
                </a:solidFill>
                <a:latin typeface="Arial" panose="020B0604020202020204" pitchFamily="34" charset="0"/>
              </a:rPr>
              <a:t>r</a:t>
            </a:r>
          </a:p>
        </p:txBody>
      </p:sp>
      <p:cxnSp>
        <p:nvCxnSpPr>
          <p:cNvPr id="77" name="Conector recto 76">
            <a:extLst>
              <a:ext uri="{FF2B5EF4-FFF2-40B4-BE49-F238E27FC236}">
                <a16:creationId xmlns:a16="http://schemas.microsoft.com/office/drawing/2014/main" id="{7FAF5066-D5CA-F51A-D8FA-5B5DD56C3EB0}"/>
              </a:ext>
            </a:extLst>
          </p:cNvPr>
          <p:cNvCxnSpPr/>
          <p:nvPr/>
        </p:nvCxnSpPr>
        <p:spPr>
          <a:xfrm>
            <a:off x="7288654" y="1365654"/>
            <a:ext cx="0" cy="4800196"/>
          </a:xfrm>
          <a:prstGeom prst="line">
            <a:avLst/>
          </a:prstGeom>
        </p:spPr>
        <p:style>
          <a:lnRef idx="1">
            <a:schemeClr val="accent1"/>
          </a:lnRef>
          <a:fillRef idx="0">
            <a:schemeClr val="accent1"/>
          </a:fillRef>
          <a:effectRef idx="0">
            <a:schemeClr val="accent1"/>
          </a:effectRef>
          <a:fontRef idx="minor">
            <a:schemeClr val="tx1"/>
          </a:fontRef>
        </p:style>
      </p:cxnSp>
      <p:pic>
        <p:nvPicPr>
          <p:cNvPr id="76" name="Gráfico 75" descr="Satélite contorno">
            <a:extLst>
              <a:ext uri="{FF2B5EF4-FFF2-40B4-BE49-F238E27FC236}">
                <a16:creationId xmlns:a16="http://schemas.microsoft.com/office/drawing/2014/main" id="{7C4AEA83-2B1B-CA92-4966-1BD42947579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82399" y="1406580"/>
            <a:ext cx="914400" cy="914400"/>
          </a:xfrm>
          <a:prstGeom prst="rect">
            <a:avLst/>
          </a:prstGeom>
        </p:spPr>
      </p:pic>
      <p:pic>
        <p:nvPicPr>
          <p:cNvPr id="87" name="Gráfico 86" descr="Ordenador contorno">
            <a:extLst>
              <a:ext uri="{FF2B5EF4-FFF2-40B4-BE49-F238E27FC236}">
                <a16:creationId xmlns:a16="http://schemas.microsoft.com/office/drawing/2014/main" id="{0BCA7B1F-FC60-7163-2C87-858EC08E261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831360" y="3838946"/>
            <a:ext cx="914400" cy="914400"/>
          </a:xfrm>
          <a:prstGeom prst="rect">
            <a:avLst/>
          </a:prstGeom>
        </p:spPr>
      </p:pic>
      <p:pic>
        <p:nvPicPr>
          <p:cNvPr id="89" name="Gráfico 88" descr="Dentífrico contorno">
            <a:extLst>
              <a:ext uri="{FF2B5EF4-FFF2-40B4-BE49-F238E27FC236}">
                <a16:creationId xmlns:a16="http://schemas.microsoft.com/office/drawing/2014/main" id="{57D495E3-792E-5A7B-D0AF-C6D0620E563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792110" y="5101828"/>
            <a:ext cx="914400" cy="914400"/>
          </a:xfrm>
          <a:prstGeom prst="rect">
            <a:avLst/>
          </a:prstGeom>
        </p:spPr>
      </p:pic>
      <p:pic>
        <p:nvPicPr>
          <p:cNvPr id="93" name="Gráfico 92" descr="Cepillo de dientes contorno">
            <a:extLst>
              <a:ext uri="{FF2B5EF4-FFF2-40B4-BE49-F238E27FC236}">
                <a16:creationId xmlns:a16="http://schemas.microsoft.com/office/drawing/2014/main" id="{6CFC16DA-4403-E773-0E75-AFC2900B78E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193904" y="5130635"/>
            <a:ext cx="914400" cy="914400"/>
          </a:xfrm>
          <a:prstGeom prst="rect">
            <a:avLst/>
          </a:prstGeom>
        </p:spPr>
      </p:pic>
      <p:pic>
        <p:nvPicPr>
          <p:cNvPr id="84" name="Gráfico 83" descr="Taza de latte contorno">
            <a:extLst>
              <a:ext uri="{FF2B5EF4-FFF2-40B4-BE49-F238E27FC236}">
                <a16:creationId xmlns:a16="http://schemas.microsoft.com/office/drawing/2014/main" id="{F0AC712E-80D4-4574-4472-E42095ADFC2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867407" y="2547257"/>
            <a:ext cx="914400" cy="914400"/>
          </a:xfrm>
          <a:prstGeom prst="rect">
            <a:avLst/>
          </a:prstGeom>
        </p:spPr>
      </p:pic>
      <p:pic>
        <p:nvPicPr>
          <p:cNvPr id="2" name="Gráfico 1" descr="Portapapeles con relleno sólido">
            <a:extLst>
              <a:ext uri="{FF2B5EF4-FFF2-40B4-BE49-F238E27FC236}">
                <a16:creationId xmlns:a16="http://schemas.microsoft.com/office/drawing/2014/main" id="{0643D40F-A314-5A8C-934A-FB30D596BD8A}"/>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26088" y="1541537"/>
            <a:ext cx="540000" cy="540000"/>
          </a:xfrm>
          <a:prstGeom prst="rect">
            <a:avLst/>
          </a:prstGeom>
        </p:spPr>
      </p:pic>
      <p:sp>
        <p:nvSpPr>
          <p:cNvPr id="78" name="CuadroTexto 77">
            <a:extLst>
              <a:ext uri="{FF2B5EF4-FFF2-40B4-BE49-F238E27FC236}">
                <a16:creationId xmlns:a16="http://schemas.microsoft.com/office/drawing/2014/main" id="{E98B0D06-70FD-1AE8-3F87-07872909DB7F}"/>
              </a:ext>
            </a:extLst>
          </p:cNvPr>
          <p:cNvSpPr txBox="1"/>
          <p:nvPr/>
        </p:nvSpPr>
        <p:spPr>
          <a:xfrm>
            <a:off x="224540" y="1277587"/>
            <a:ext cx="1460657" cy="338554"/>
          </a:xfrm>
          <a:prstGeom prst="rect">
            <a:avLst/>
          </a:prstGeom>
          <a:noFill/>
        </p:spPr>
        <p:txBody>
          <a:bodyPr wrap="none" rtlCol="0">
            <a:spAutoFit/>
          </a:bodyPr>
          <a:lstStyle/>
          <a:p>
            <a:pPr algn="ctr"/>
            <a:r>
              <a:rPr lang="es-MX" sz="1600" dirty="0">
                <a:solidFill>
                  <a:srgbClr val="00B050"/>
                </a:solidFill>
              </a:rPr>
              <a:t>Orden-Cliente</a:t>
            </a:r>
          </a:p>
        </p:txBody>
      </p:sp>
    </p:spTree>
    <p:extLst>
      <p:ext uri="{BB962C8B-B14F-4D97-AF65-F5344CB8AC3E}">
        <p14:creationId xmlns:p14="http://schemas.microsoft.com/office/powerpoint/2010/main" val="1444058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fade">
                                      <p:cBhvr>
                                        <p:cTn id="11" dur="500"/>
                                        <p:tgtEl>
                                          <p:spTgt spid="7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9"/>
                                        </p:tgtEl>
                                        <p:attrNameLst>
                                          <p:attrName>style.visibility</p:attrName>
                                        </p:attrNameLst>
                                      </p:cBhvr>
                                      <p:to>
                                        <p:strVal val="visible"/>
                                      </p:to>
                                    </p:set>
                                    <p:animEffect transition="in" filter="fade">
                                      <p:cBhvr>
                                        <p:cTn id="16" dur="500"/>
                                        <p:tgtEl>
                                          <p:spTgt spid="69"/>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74"/>
                                        </p:tgtEl>
                                        <p:attrNameLst>
                                          <p:attrName>style.visibility</p:attrName>
                                        </p:attrNameLst>
                                      </p:cBhvr>
                                      <p:to>
                                        <p:strVal val="visible"/>
                                      </p:to>
                                    </p:set>
                                    <p:animEffect transition="in" filter="fade">
                                      <p:cBhvr>
                                        <p:cTn id="20" dur="500"/>
                                        <p:tgtEl>
                                          <p:spTgt spid="7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0"/>
                                        </p:tgtEl>
                                        <p:attrNameLst>
                                          <p:attrName>style.visibility</p:attrName>
                                        </p:attrNameLst>
                                      </p:cBhvr>
                                      <p:to>
                                        <p:strVal val="visible"/>
                                      </p:to>
                                    </p:set>
                                    <p:animEffect transition="in" filter="fade">
                                      <p:cBhvr>
                                        <p:cTn id="25" dur="500"/>
                                        <p:tgtEl>
                                          <p:spTgt spid="70"/>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75"/>
                                        </p:tgtEl>
                                        <p:attrNameLst>
                                          <p:attrName>style.visibility</p:attrName>
                                        </p:attrNameLst>
                                      </p:cBhvr>
                                      <p:to>
                                        <p:strVal val="visible"/>
                                      </p:to>
                                    </p:set>
                                    <p:animEffect transition="in" filter="fade">
                                      <p:cBhvr>
                                        <p:cTn id="29" dur="500"/>
                                        <p:tgtEl>
                                          <p:spTgt spid="7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71"/>
                                        </p:tgtEl>
                                        <p:attrNameLst>
                                          <p:attrName>style.visibility</p:attrName>
                                        </p:attrNameLst>
                                      </p:cBhvr>
                                      <p:to>
                                        <p:strVal val="visible"/>
                                      </p:to>
                                    </p:set>
                                    <p:animEffect transition="in" filter="fade">
                                      <p:cBhvr>
                                        <p:cTn id="34" dur="500"/>
                                        <p:tgtEl>
                                          <p:spTgt spid="71"/>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72"/>
                                        </p:tgtEl>
                                        <p:attrNameLst>
                                          <p:attrName>style.visibility</p:attrName>
                                        </p:attrNameLst>
                                      </p:cBhvr>
                                      <p:to>
                                        <p:strVal val="visible"/>
                                      </p:to>
                                    </p:set>
                                    <p:animEffect transition="in" filter="fade">
                                      <p:cBhvr>
                                        <p:cTn id="38"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3" grpId="0"/>
      <p:bldP spid="74" grpId="0"/>
      <p:bldP spid="7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Imagen 35" descr="Un dibujo de un perro&#10;&#10;Descripción generada automáticamente con confianza media">
            <a:extLst>
              <a:ext uri="{FF2B5EF4-FFF2-40B4-BE49-F238E27FC236}">
                <a16:creationId xmlns:a16="http://schemas.microsoft.com/office/drawing/2014/main" id="{B12E675F-D787-1706-5302-22DF32ABD23C}"/>
              </a:ext>
            </a:extLst>
          </p:cNvPr>
          <p:cNvPicPr>
            <a:picLocks noChangeAspect="1"/>
          </p:cNvPicPr>
          <p:nvPr/>
        </p:nvPicPr>
        <p:blipFill>
          <a:blip r:embed="rId3">
            <a:clrChange>
              <a:clrFrom>
                <a:srgbClr val="F2F2F2"/>
              </a:clrFrom>
              <a:clrTo>
                <a:srgbClr val="F2F2F2">
                  <a:alpha val="0"/>
                </a:srgbClr>
              </a:clrTo>
            </a:clrChange>
            <a:extLst>
              <a:ext uri="{28A0092B-C50C-407E-A947-70E740481C1C}">
                <a14:useLocalDpi xmlns:a14="http://schemas.microsoft.com/office/drawing/2010/main" val="0"/>
              </a:ext>
            </a:extLst>
          </a:blip>
          <a:stretch>
            <a:fillRect/>
          </a:stretch>
        </p:blipFill>
        <p:spPr>
          <a:xfrm>
            <a:off x="10079091" y="3030186"/>
            <a:ext cx="1127616" cy="1142261"/>
          </a:xfrm>
          <a:prstGeom prst="rect">
            <a:avLst/>
          </a:prstGeom>
        </p:spPr>
      </p:pic>
      <p:sp>
        <p:nvSpPr>
          <p:cNvPr id="7" name="Título 6">
            <a:extLst>
              <a:ext uri="{FF2B5EF4-FFF2-40B4-BE49-F238E27FC236}">
                <a16:creationId xmlns:a16="http://schemas.microsoft.com/office/drawing/2014/main" id="{AAE88A27-2C73-9C13-29A7-194A8C668F83}"/>
              </a:ext>
            </a:extLst>
          </p:cNvPr>
          <p:cNvSpPr>
            <a:spLocks noGrp="1"/>
          </p:cNvSpPr>
          <p:nvPr>
            <p:ph type="title"/>
          </p:nvPr>
        </p:nvSpPr>
        <p:spPr>
          <a:xfrm>
            <a:off x="838200" y="365125"/>
            <a:ext cx="10515600" cy="1325563"/>
          </a:xfrm>
        </p:spPr>
        <p:txBody>
          <a:bodyPr/>
          <a:lstStyle/>
          <a:p>
            <a:r>
              <a:rPr lang="es-MX" noProof="0" dirty="0"/>
              <a:t>Frontera </a:t>
            </a:r>
            <a:r>
              <a:rPr lang="es-MX" noProof="0" dirty="0" err="1"/>
              <a:t>PUSH</a:t>
            </a:r>
            <a:r>
              <a:rPr lang="es-MX" noProof="0" dirty="0"/>
              <a:t>/</a:t>
            </a:r>
            <a:r>
              <a:rPr lang="es-MX" noProof="0" dirty="0" err="1"/>
              <a:t>PULL</a:t>
            </a:r>
            <a:endParaRPr lang="es-MX" noProof="0" dirty="0"/>
          </a:p>
        </p:txBody>
      </p:sp>
      <p:sp>
        <p:nvSpPr>
          <p:cNvPr id="3" name="Marcador de pie de página 2">
            <a:extLst>
              <a:ext uri="{FF2B5EF4-FFF2-40B4-BE49-F238E27FC236}">
                <a16:creationId xmlns:a16="http://schemas.microsoft.com/office/drawing/2014/main" id="{3B1C1716-5835-926E-2F36-A8DDA6F09444}"/>
              </a:ext>
            </a:extLst>
          </p:cNvPr>
          <p:cNvSpPr>
            <a:spLocks noGrp="1"/>
          </p:cNvSpPr>
          <p:nvPr>
            <p:ph type="ftr" sz="quarter" idx="11"/>
          </p:nvPr>
        </p:nvSpPr>
        <p:spPr>
          <a:xfrm>
            <a:off x="3679635" y="6364710"/>
            <a:ext cx="6120000" cy="365125"/>
          </a:xfrm>
        </p:spPr>
        <p:txBody>
          <a:bodyPr/>
          <a:lstStyle/>
          <a:p>
            <a:r>
              <a:rPr lang="es-MX"/>
              <a:t>Postponement</a:t>
            </a:r>
            <a:endParaRPr lang="es-MX" dirty="0"/>
          </a:p>
        </p:txBody>
      </p:sp>
      <p:sp>
        <p:nvSpPr>
          <p:cNvPr id="4" name="Marcador de número de diapositiva 3">
            <a:extLst>
              <a:ext uri="{FF2B5EF4-FFF2-40B4-BE49-F238E27FC236}">
                <a16:creationId xmlns:a16="http://schemas.microsoft.com/office/drawing/2014/main" id="{D117A61E-9143-9866-9F15-9D8A6BD131C5}"/>
              </a:ext>
            </a:extLst>
          </p:cNvPr>
          <p:cNvSpPr>
            <a:spLocks noGrp="1"/>
          </p:cNvSpPr>
          <p:nvPr>
            <p:ph type="sldNum" sz="quarter" idx="12"/>
          </p:nvPr>
        </p:nvSpPr>
        <p:spPr>
          <a:xfrm>
            <a:off x="10252110" y="6364710"/>
            <a:ext cx="1080000" cy="365125"/>
          </a:xfrm>
        </p:spPr>
        <p:txBody>
          <a:bodyPr/>
          <a:lstStyle/>
          <a:p>
            <a:fld id="{4252571F-A6C3-4D2F-9088-D287B168DCB5}" type="slidenum">
              <a:rPr lang="es-MX" smtClean="0"/>
              <a:pPr/>
              <a:t>9</a:t>
            </a:fld>
            <a:endParaRPr lang="es-MX" dirty="0"/>
          </a:p>
        </p:txBody>
      </p:sp>
      <p:sp>
        <p:nvSpPr>
          <p:cNvPr id="13" name="Flecha: a la derecha 12">
            <a:extLst>
              <a:ext uri="{FF2B5EF4-FFF2-40B4-BE49-F238E27FC236}">
                <a16:creationId xmlns:a16="http://schemas.microsoft.com/office/drawing/2014/main" id="{821C8B90-D29C-7DCD-A96D-0D954B650102}"/>
              </a:ext>
            </a:extLst>
          </p:cNvPr>
          <p:cNvSpPr/>
          <p:nvPr/>
        </p:nvSpPr>
        <p:spPr>
          <a:xfrm>
            <a:off x="1672733" y="3311571"/>
            <a:ext cx="4320000" cy="900000"/>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Procesos PUSH</a:t>
            </a:r>
          </a:p>
        </p:txBody>
      </p:sp>
      <p:cxnSp>
        <p:nvCxnSpPr>
          <p:cNvPr id="19" name="Conector recto 18">
            <a:extLst>
              <a:ext uri="{FF2B5EF4-FFF2-40B4-BE49-F238E27FC236}">
                <a16:creationId xmlns:a16="http://schemas.microsoft.com/office/drawing/2014/main" id="{B784E0B1-4DCC-28B0-AED6-D560C7420778}"/>
              </a:ext>
            </a:extLst>
          </p:cNvPr>
          <p:cNvCxnSpPr>
            <a:cxnSpLocks/>
          </p:cNvCxnSpPr>
          <p:nvPr/>
        </p:nvCxnSpPr>
        <p:spPr>
          <a:xfrm>
            <a:off x="6085155" y="3165578"/>
            <a:ext cx="10845" cy="1704161"/>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22" name="CuadroTexto 21">
            <a:extLst>
              <a:ext uri="{FF2B5EF4-FFF2-40B4-BE49-F238E27FC236}">
                <a16:creationId xmlns:a16="http://schemas.microsoft.com/office/drawing/2014/main" id="{7918C044-8680-5E0A-F3FF-84F7814412B7}"/>
              </a:ext>
            </a:extLst>
          </p:cNvPr>
          <p:cNvSpPr txBox="1"/>
          <p:nvPr/>
        </p:nvSpPr>
        <p:spPr>
          <a:xfrm>
            <a:off x="4958366" y="1972876"/>
            <a:ext cx="2492990" cy="369332"/>
          </a:xfrm>
          <a:prstGeom prst="rect">
            <a:avLst/>
          </a:prstGeom>
          <a:noFill/>
        </p:spPr>
        <p:txBody>
          <a:bodyPr wrap="none" rtlCol="0">
            <a:spAutoFit/>
          </a:bodyPr>
          <a:lstStyle/>
          <a:p>
            <a:r>
              <a:rPr lang="es-MX" b="1" dirty="0"/>
              <a:t>Frontera PUSH/PULL</a:t>
            </a:r>
          </a:p>
        </p:txBody>
      </p:sp>
      <p:sp>
        <p:nvSpPr>
          <p:cNvPr id="24" name="CuadroTexto 23">
            <a:extLst>
              <a:ext uri="{FF2B5EF4-FFF2-40B4-BE49-F238E27FC236}">
                <a16:creationId xmlns:a16="http://schemas.microsoft.com/office/drawing/2014/main" id="{8BEF018E-1217-ED84-F7FC-6CC0089DE24E}"/>
              </a:ext>
            </a:extLst>
          </p:cNvPr>
          <p:cNvSpPr txBox="1"/>
          <p:nvPr/>
        </p:nvSpPr>
        <p:spPr>
          <a:xfrm>
            <a:off x="5048277" y="5006132"/>
            <a:ext cx="2095445" cy="646331"/>
          </a:xfrm>
          <a:prstGeom prst="rect">
            <a:avLst/>
          </a:prstGeom>
          <a:noFill/>
        </p:spPr>
        <p:txBody>
          <a:bodyPr wrap="none" rtlCol="0">
            <a:spAutoFit/>
          </a:bodyPr>
          <a:lstStyle/>
          <a:p>
            <a:pPr algn="ctr"/>
            <a:r>
              <a:rPr lang="es-MX" dirty="0"/>
              <a:t>llega la </a:t>
            </a:r>
          </a:p>
          <a:p>
            <a:pPr algn="ctr"/>
            <a:r>
              <a:rPr lang="es-MX" b="1" dirty="0"/>
              <a:t>Orden del Cliente</a:t>
            </a:r>
          </a:p>
        </p:txBody>
      </p:sp>
      <p:sp>
        <p:nvSpPr>
          <p:cNvPr id="27" name="CuadroTexto 26">
            <a:extLst>
              <a:ext uri="{FF2B5EF4-FFF2-40B4-BE49-F238E27FC236}">
                <a16:creationId xmlns:a16="http://schemas.microsoft.com/office/drawing/2014/main" id="{6AFE691D-B00D-8741-2834-DFD7DAEE8392}"/>
              </a:ext>
            </a:extLst>
          </p:cNvPr>
          <p:cNvSpPr txBox="1"/>
          <p:nvPr/>
        </p:nvSpPr>
        <p:spPr>
          <a:xfrm>
            <a:off x="1650856" y="2855489"/>
            <a:ext cx="2929007" cy="369332"/>
          </a:xfrm>
          <a:prstGeom prst="rect">
            <a:avLst/>
          </a:prstGeom>
          <a:noFill/>
        </p:spPr>
        <p:txBody>
          <a:bodyPr wrap="none" rtlCol="0">
            <a:spAutoFit/>
          </a:bodyPr>
          <a:lstStyle/>
          <a:p>
            <a:r>
              <a:rPr lang="es-MX" dirty="0"/>
              <a:t>Anticipación a la Demanda</a:t>
            </a:r>
          </a:p>
        </p:txBody>
      </p:sp>
      <p:sp>
        <p:nvSpPr>
          <p:cNvPr id="28" name="CuadroTexto 27">
            <a:extLst>
              <a:ext uri="{FF2B5EF4-FFF2-40B4-BE49-F238E27FC236}">
                <a16:creationId xmlns:a16="http://schemas.microsoft.com/office/drawing/2014/main" id="{039A1B6C-0D4F-F455-C97E-26113ECCEC0D}"/>
              </a:ext>
            </a:extLst>
          </p:cNvPr>
          <p:cNvSpPr txBox="1"/>
          <p:nvPr/>
        </p:nvSpPr>
        <p:spPr>
          <a:xfrm>
            <a:off x="6511118" y="2855489"/>
            <a:ext cx="3108543" cy="369332"/>
          </a:xfrm>
          <a:prstGeom prst="rect">
            <a:avLst/>
          </a:prstGeom>
          <a:noFill/>
        </p:spPr>
        <p:txBody>
          <a:bodyPr wrap="none" rtlCol="0">
            <a:spAutoFit/>
          </a:bodyPr>
          <a:lstStyle/>
          <a:p>
            <a:r>
              <a:rPr lang="es-MX" dirty="0"/>
              <a:t>En respuesta a la Demanda</a:t>
            </a:r>
          </a:p>
        </p:txBody>
      </p:sp>
      <p:sp>
        <p:nvSpPr>
          <p:cNvPr id="32" name="CuadroTexto 31">
            <a:extLst>
              <a:ext uri="{FF2B5EF4-FFF2-40B4-BE49-F238E27FC236}">
                <a16:creationId xmlns:a16="http://schemas.microsoft.com/office/drawing/2014/main" id="{C56C7981-D6C7-4BAF-24A4-1B14F063EAE9}"/>
              </a:ext>
            </a:extLst>
          </p:cNvPr>
          <p:cNvSpPr txBox="1"/>
          <p:nvPr/>
        </p:nvSpPr>
        <p:spPr>
          <a:xfrm>
            <a:off x="842148" y="365125"/>
            <a:ext cx="2967479" cy="369332"/>
          </a:xfrm>
          <a:prstGeom prst="rect">
            <a:avLst/>
          </a:prstGeom>
          <a:noFill/>
        </p:spPr>
        <p:txBody>
          <a:bodyPr wrap="none" rtlCol="0">
            <a:spAutoFit/>
          </a:bodyPr>
          <a:lstStyle/>
          <a:p>
            <a:r>
              <a:rPr lang="es-MX" dirty="0">
                <a:solidFill>
                  <a:srgbClr val="7030A0"/>
                </a:solidFill>
              </a:rPr>
              <a:t>Push-Pull Boundary (PPB).</a:t>
            </a:r>
          </a:p>
        </p:txBody>
      </p:sp>
      <p:sp>
        <p:nvSpPr>
          <p:cNvPr id="33" name="CuadroTexto 32">
            <a:extLst>
              <a:ext uri="{FF2B5EF4-FFF2-40B4-BE49-F238E27FC236}">
                <a16:creationId xmlns:a16="http://schemas.microsoft.com/office/drawing/2014/main" id="{BDBF3F34-6E5E-12C6-44C7-9F4D04AD26BA}"/>
              </a:ext>
            </a:extLst>
          </p:cNvPr>
          <p:cNvSpPr txBox="1"/>
          <p:nvPr/>
        </p:nvSpPr>
        <p:spPr>
          <a:xfrm>
            <a:off x="838200" y="5702824"/>
            <a:ext cx="10493910" cy="338554"/>
          </a:xfrm>
          <a:prstGeom prst="rect">
            <a:avLst/>
          </a:prstGeom>
          <a:noFill/>
        </p:spPr>
        <p:txBody>
          <a:bodyPr wrap="square" rtlCol="0">
            <a:spAutoFit/>
          </a:bodyPr>
          <a:lstStyle/>
          <a:p>
            <a:r>
              <a:rPr lang="en-US" sz="1600" b="0" i="0" dirty="0">
                <a:solidFill>
                  <a:srgbClr val="000000"/>
                </a:solidFill>
                <a:effectLst/>
                <a:latin typeface="Calibri" panose="020F0502020204030204" pitchFamily="34" charset="0"/>
              </a:rPr>
              <a:t>Chopra, S., &amp; Meindl, P. (2016). </a:t>
            </a:r>
            <a:r>
              <a:rPr lang="en-US" sz="1600" b="0" i="1" dirty="0">
                <a:solidFill>
                  <a:srgbClr val="000000"/>
                </a:solidFill>
                <a:effectLst/>
                <a:latin typeface="Calibri" panose="020F0502020204030204" pitchFamily="34" charset="0"/>
              </a:rPr>
              <a:t>Supply chain management : Strategy, planning and operation</a:t>
            </a:r>
            <a:r>
              <a:rPr lang="en-US" sz="1600" b="0" i="0" dirty="0">
                <a:solidFill>
                  <a:srgbClr val="000000"/>
                </a:solidFill>
                <a:effectLst/>
                <a:latin typeface="Calibri" panose="020F0502020204030204" pitchFamily="34" charset="0"/>
              </a:rPr>
              <a:t> (6th ed.). Pearson Education.</a:t>
            </a:r>
            <a:endParaRPr lang="es-MX" sz="1600" dirty="0"/>
          </a:p>
        </p:txBody>
      </p:sp>
      <p:pic>
        <p:nvPicPr>
          <p:cNvPr id="38" name="Imagen 37" descr="Un dibujo de un perro&#10;&#10;Descripción generada automáticamente con confianza media">
            <a:extLst>
              <a:ext uri="{FF2B5EF4-FFF2-40B4-BE49-F238E27FC236}">
                <a16:creationId xmlns:a16="http://schemas.microsoft.com/office/drawing/2014/main" id="{D2C01C2D-6404-A150-BCF7-DC9C5C98F79A}"/>
              </a:ext>
            </a:extLst>
          </p:cNvPr>
          <p:cNvPicPr>
            <a:picLocks noChangeAspect="1"/>
          </p:cNvPicPr>
          <p:nvPr/>
        </p:nvPicPr>
        <p:blipFill rotWithShape="1">
          <a:blip r:embed="rId4">
            <a:clrChange>
              <a:clrFrom>
                <a:srgbClr val="F2F2F2"/>
              </a:clrFrom>
              <a:clrTo>
                <a:srgbClr val="F2F2F2">
                  <a:alpha val="0"/>
                </a:srgbClr>
              </a:clrTo>
            </a:clrChange>
            <a:extLst>
              <a:ext uri="{28A0092B-C50C-407E-A947-70E740481C1C}">
                <a14:useLocalDpi xmlns:a14="http://schemas.microsoft.com/office/drawing/2010/main" val="0"/>
              </a:ext>
            </a:extLst>
          </a:blip>
          <a:srcRect/>
          <a:stretch/>
        </p:blipFill>
        <p:spPr>
          <a:xfrm>
            <a:off x="713311" y="3437964"/>
            <a:ext cx="959422" cy="1127616"/>
          </a:xfrm>
          <a:prstGeom prst="rect">
            <a:avLst/>
          </a:prstGeom>
        </p:spPr>
      </p:pic>
      <p:sp>
        <p:nvSpPr>
          <p:cNvPr id="10" name="Flecha: en U 9">
            <a:extLst>
              <a:ext uri="{FF2B5EF4-FFF2-40B4-BE49-F238E27FC236}">
                <a16:creationId xmlns:a16="http://schemas.microsoft.com/office/drawing/2014/main" id="{CA0BF216-FFFA-38C4-4925-01CF2D6BB143}"/>
              </a:ext>
            </a:extLst>
          </p:cNvPr>
          <p:cNvSpPr/>
          <p:nvPr/>
        </p:nvSpPr>
        <p:spPr>
          <a:xfrm rot="16200000">
            <a:off x="8259248" y="1277388"/>
            <a:ext cx="1191985" cy="4968367"/>
          </a:xfrm>
          <a:prstGeom prst="uturnArrow">
            <a:avLst>
              <a:gd name="adj1" fmla="val 20890"/>
              <a:gd name="adj2" fmla="val 25000"/>
              <a:gd name="adj3" fmla="val 38699"/>
              <a:gd name="adj4" fmla="val 43750"/>
              <a:gd name="adj5" fmla="val 75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endParaRPr>
          </a:p>
        </p:txBody>
      </p:sp>
      <p:sp>
        <p:nvSpPr>
          <p:cNvPr id="11" name="CuadroTexto 10">
            <a:extLst>
              <a:ext uri="{FF2B5EF4-FFF2-40B4-BE49-F238E27FC236}">
                <a16:creationId xmlns:a16="http://schemas.microsoft.com/office/drawing/2014/main" id="{58825FEE-4328-4473-A88C-172194855243}"/>
              </a:ext>
            </a:extLst>
          </p:cNvPr>
          <p:cNvSpPr txBox="1"/>
          <p:nvPr/>
        </p:nvSpPr>
        <p:spPr>
          <a:xfrm>
            <a:off x="7010647" y="3624512"/>
            <a:ext cx="1787669" cy="369332"/>
          </a:xfrm>
          <a:prstGeom prst="rect">
            <a:avLst/>
          </a:prstGeom>
          <a:noFill/>
        </p:spPr>
        <p:txBody>
          <a:bodyPr wrap="none" rtlCol="0">
            <a:spAutoFit/>
          </a:bodyPr>
          <a:lstStyle/>
          <a:p>
            <a:r>
              <a:rPr lang="es-MX" dirty="0"/>
              <a:t>Procesos PULL</a:t>
            </a:r>
          </a:p>
        </p:txBody>
      </p:sp>
      <p:sp>
        <p:nvSpPr>
          <p:cNvPr id="5" name="CuadroTexto 4">
            <a:extLst>
              <a:ext uri="{FF2B5EF4-FFF2-40B4-BE49-F238E27FC236}">
                <a16:creationId xmlns:a16="http://schemas.microsoft.com/office/drawing/2014/main" id="{F3EF0A5B-6C99-E4AA-AACA-B652EEEA089D}"/>
              </a:ext>
            </a:extLst>
          </p:cNvPr>
          <p:cNvSpPr txBox="1"/>
          <p:nvPr/>
        </p:nvSpPr>
        <p:spPr>
          <a:xfrm>
            <a:off x="5048277" y="1598026"/>
            <a:ext cx="2139755" cy="400110"/>
          </a:xfrm>
          <a:prstGeom prst="rect">
            <a:avLst/>
          </a:prstGeom>
          <a:noFill/>
        </p:spPr>
        <p:txBody>
          <a:bodyPr wrap="square" rtlCol="0">
            <a:spAutoFit/>
          </a:bodyPr>
          <a:lstStyle/>
          <a:p>
            <a:pPr algn="ctr"/>
            <a:r>
              <a:rPr lang="es-MX" sz="2000" i="1" u="none" strike="noStrike" baseline="0" dirty="0">
                <a:solidFill>
                  <a:srgbClr val="7030A0"/>
                </a:solidFill>
                <a:latin typeface="TimesNewRoman,Bold"/>
              </a:rPr>
              <a:t>Decoupling Point</a:t>
            </a:r>
            <a:endParaRPr lang="es-MX" sz="2000" i="1" dirty="0">
              <a:solidFill>
                <a:srgbClr val="7030A0"/>
              </a:solidFill>
            </a:endParaRPr>
          </a:p>
        </p:txBody>
      </p:sp>
      <p:pic>
        <p:nvPicPr>
          <p:cNvPr id="8" name="Gráfico 7" descr="Buen inventario contorno">
            <a:extLst>
              <a:ext uri="{FF2B5EF4-FFF2-40B4-BE49-F238E27FC236}">
                <a16:creationId xmlns:a16="http://schemas.microsoft.com/office/drawing/2014/main" id="{3513319D-A0FE-9584-063B-7EFC75ACE91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38799" y="2256402"/>
            <a:ext cx="914400" cy="914400"/>
          </a:xfrm>
          <a:prstGeom prst="rect">
            <a:avLst/>
          </a:prstGeom>
        </p:spPr>
      </p:pic>
      <p:pic>
        <p:nvPicPr>
          <p:cNvPr id="9" name="Gráfico 8" descr="Contract contorno">
            <a:extLst>
              <a:ext uri="{FF2B5EF4-FFF2-40B4-BE49-F238E27FC236}">
                <a16:creationId xmlns:a16="http://schemas.microsoft.com/office/drawing/2014/main" id="{66FFC531-509F-F28B-58EF-EF1D0C9F834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010627" y="4519019"/>
            <a:ext cx="701440" cy="701440"/>
          </a:xfrm>
          <a:prstGeom prst="rect">
            <a:avLst/>
          </a:prstGeom>
        </p:spPr>
      </p:pic>
    </p:spTree>
    <p:extLst>
      <p:ext uri="{BB962C8B-B14F-4D97-AF65-F5344CB8AC3E}">
        <p14:creationId xmlns:p14="http://schemas.microsoft.com/office/powerpoint/2010/main" val="3044488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wipe(left)">
                                      <p:cBhvr>
                                        <p:cTn id="10" dur="500"/>
                                        <p:tgtEl>
                                          <p:spTgt spid="27"/>
                                        </p:tgtEl>
                                      </p:cBhvr>
                                    </p:animEffect>
                                  </p:childTnLst>
                                </p:cTn>
                              </p:par>
                              <p:par>
                                <p:cTn id="11" presetID="22" presetClass="entr" presetSubtype="8"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wipe(left)">
                                      <p:cBhvr>
                                        <p:cTn id="13" dur="500"/>
                                        <p:tgtEl>
                                          <p:spTgt spid="3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500"/>
                                        <p:tgtEl>
                                          <p:spTgt spid="11"/>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wipe(left)">
                                      <p:cBhvr>
                                        <p:cTn id="24" dur="500"/>
                                        <p:tgtEl>
                                          <p:spTgt spid="28"/>
                                        </p:tgtEl>
                                      </p:cBhvr>
                                    </p:animEffect>
                                  </p:childTnLst>
                                </p:cTn>
                              </p:par>
                              <p:par>
                                <p:cTn id="25" presetID="22" presetClass="entr" presetSubtype="8" fill="hold"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wipe(left)">
                                      <p:cBhvr>
                                        <p:cTn id="27" dur="500"/>
                                        <p:tgtEl>
                                          <p:spTgt spid="36"/>
                                        </p:tgtEl>
                                      </p:cBhvr>
                                    </p:animEffect>
                                  </p:childTnLst>
                                </p:cTn>
                              </p:par>
                            </p:childTnLst>
                          </p:cTn>
                        </p:par>
                        <p:par>
                          <p:cTn id="28" fill="hold">
                            <p:stCondLst>
                              <p:cond delay="500"/>
                            </p:stCondLst>
                            <p:childTnLst>
                              <p:par>
                                <p:cTn id="29" presetID="10" presetClass="entr" presetSubtype="0" fill="hold" grpId="0" nodeType="afterEffect">
                                  <p:stCondLst>
                                    <p:cond delay="100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childTnLst>
                          </p:cTn>
                        </p:par>
                        <p:par>
                          <p:cTn id="32" fill="hold">
                            <p:stCondLst>
                              <p:cond delay="2000"/>
                            </p:stCondLst>
                            <p:childTnLst>
                              <p:par>
                                <p:cTn id="33" presetID="10" presetClass="entr" presetSubtype="0" fill="hold" nodeType="afterEffect">
                                  <p:stCondLst>
                                    <p:cond delay="100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childTnLst>
                          </p:cTn>
                        </p:par>
                        <p:par>
                          <p:cTn id="36" fill="hold">
                            <p:stCondLst>
                              <p:cond delay="3500"/>
                            </p:stCondLst>
                            <p:childTnLst>
                              <p:par>
                                <p:cTn id="37" presetID="10" presetClass="entr" presetSubtype="0" fill="hold" grpId="0" nodeType="afterEffect">
                                  <p:stCondLst>
                                    <p:cond delay="100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500"/>
                                        <p:tgtEl>
                                          <p:spTgt spid="24"/>
                                        </p:tgtEl>
                                      </p:cBhvr>
                                    </p:animEffect>
                                  </p:childTnLst>
                                </p:cTn>
                              </p:par>
                              <p:par>
                                <p:cTn id="40" presetID="10" presetClass="entr" presetSubtype="0" fill="hold"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fade">
                                      <p:cBhvr>
                                        <p:cTn id="5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2" grpId="0"/>
      <p:bldP spid="24" grpId="0"/>
      <p:bldP spid="27" grpId="0"/>
      <p:bldP spid="28" grpId="0"/>
      <p:bldP spid="10" grpId="0" animBg="1"/>
      <p:bldP spid="11" grpId="0"/>
      <p:bldP spid="5" grpId="0"/>
    </p:bldLst>
  </p:timing>
</p:sld>
</file>

<file path=ppt/theme/theme1.xml><?xml version="1.0" encoding="utf-8"?>
<a:theme xmlns:a="http://schemas.openxmlformats.org/drawingml/2006/main" name="Tema OACS 2023">
  <a:themeElements>
    <a:clrScheme name="OACS_Color_001">
      <a:dk1>
        <a:srgbClr val="4E4E4E"/>
      </a:dk1>
      <a:lt1>
        <a:srgbClr val="FFFFFF"/>
      </a:lt1>
      <a:dk2>
        <a:srgbClr val="00527A"/>
      </a:dk2>
      <a:lt2>
        <a:srgbClr val="E7F7FF"/>
      </a:lt2>
      <a:accent1>
        <a:srgbClr val="006799"/>
      </a:accent1>
      <a:accent2>
        <a:srgbClr val="84ACA6"/>
      </a:accent2>
      <a:accent3>
        <a:srgbClr val="808080"/>
      </a:accent3>
      <a:accent4>
        <a:srgbClr val="85A3C0"/>
      </a:accent4>
      <a:accent5>
        <a:srgbClr val="EAC36C"/>
      </a:accent5>
      <a:accent6>
        <a:srgbClr val="E7823B"/>
      </a:accent6>
      <a:hlink>
        <a:srgbClr val="0094DE"/>
      </a:hlink>
      <a:folHlink>
        <a:srgbClr val="7A49A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1941</TotalTime>
  <Words>1989</Words>
  <Application>Microsoft Office PowerPoint</Application>
  <PresentationFormat>Widescreen</PresentationFormat>
  <Paragraphs>257</Paragraphs>
  <Slides>15</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Adelle Sans</vt:lpstr>
      <vt:lpstr>Arial</vt:lpstr>
      <vt:lpstr>BuckeyeSerif</vt:lpstr>
      <vt:lpstr>Calibri</vt:lpstr>
      <vt:lpstr>New York</vt:lpstr>
      <vt:lpstr>Times New Roman</vt:lpstr>
      <vt:lpstr>TimesNewRoman,Bold</vt:lpstr>
      <vt:lpstr>Wingdings</vt:lpstr>
      <vt:lpstr>Tema OACS 2023</vt:lpstr>
      <vt:lpstr>PowerPoint Presentation</vt:lpstr>
      <vt:lpstr>Tópicos</vt:lpstr>
      <vt:lpstr>PowerPoint Presentation</vt:lpstr>
      <vt:lpstr>¿Qué es una estrategia de Postponement?</vt:lpstr>
      <vt:lpstr>Orígenes</vt:lpstr>
      <vt:lpstr>¿Cuáles son los tipos de estrategias de Postponement?</vt:lpstr>
      <vt:lpstr>¿Cuál es la Principal Razón por la cual Pronosticamos?</vt:lpstr>
      <vt:lpstr>Ambientes de Manufactura y el Tiempo de Entrega</vt:lpstr>
      <vt:lpstr>Frontera PUSH/PULL</vt:lpstr>
      <vt:lpstr>Principales requerimientos en Postponement</vt:lpstr>
      <vt:lpstr>Ejemplo Real de Postponement en Compras</vt:lpstr>
      <vt:lpstr>Ejemplo Real de Postponement en Compras</vt:lpstr>
      <vt:lpstr>Ejemplo Real de Postponement en Compras</vt:lpstr>
      <vt:lpstr>Ejemplo Real de Postponement en Logística</vt:lpstr>
      <vt:lpstr>Ejemplo Real de Postponement en Logística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oacs</dc:title>
  <dc:creator>oacs</dc:creator>
  <cp:keywords>cursos oacs</cp:keywords>
  <cp:lastModifiedBy>Luis Barcon</cp:lastModifiedBy>
  <cp:revision>440</cp:revision>
  <dcterms:created xsi:type="dcterms:W3CDTF">2022-12-14T18:52:50Z</dcterms:created>
  <dcterms:modified xsi:type="dcterms:W3CDTF">2026-04-12T22:52:39Z</dcterms:modified>
</cp:coreProperties>
</file>