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401" r:id="rId2"/>
    <p:sldId id="373" r:id="rId3"/>
    <p:sldId id="374" r:id="rId4"/>
    <p:sldId id="375" r:id="rId5"/>
    <p:sldId id="394" r:id="rId6"/>
    <p:sldId id="397" r:id="rId7"/>
    <p:sldId id="398" r:id="rId8"/>
    <p:sldId id="399" r:id="rId9"/>
    <p:sldId id="353" r:id="rId10"/>
    <p:sldId id="363" r:id="rId11"/>
    <p:sldId id="376" r:id="rId12"/>
    <p:sldId id="377" r:id="rId13"/>
    <p:sldId id="291" r:id="rId14"/>
    <p:sldId id="380" r:id="rId15"/>
    <p:sldId id="378" r:id="rId16"/>
    <p:sldId id="361" r:id="rId17"/>
    <p:sldId id="379" r:id="rId18"/>
    <p:sldId id="355" r:id="rId19"/>
    <p:sldId id="396" r:id="rId20"/>
    <p:sldId id="403" r:id="rId2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00FF00"/>
    <a:srgbClr val="FF5050"/>
    <a:srgbClr val="00FFFF"/>
    <a:srgbClr val="000099"/>
    <a:srgbClr val="0099CC"/>
    <a:srgbClr val="00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3814" autoAdjust="0"/>
    <p:restoredTop sz="94660"/>
  </p:normalViewPr>
  <p:slideViewPr>
    <p:cSldViewPr>
      <p:cViewPr varScale="1">
        <p:scale>
          <a:sx n="111" d="100"/>
          <a:sy n="111" d="100"/>
        </p:scale>
        <p:origin x="229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4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4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4369414-A274-2C66-05D5-B63F15146F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0A61BAC-52FB-FB8E-2AC4-C4D07AF1193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4682FDD-1C10-C711-2254-F3A9C3757F8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F27CAF-37D4-5739-8D0B-538C14965DF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343D840D-37B6-42DA-AC76-D9A3BEF7D7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75AFB37-68FB-E5F0-5ED4-C89489A8D1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1FC080F-0E84-AC92-DF88-BC5628200DF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00B93F7-B505-338A-A606-B7B1672F29EF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053BEDA-EF06-A439-57F7-AA627F8D1A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4CE94F34-2FF4-53D2-01EF-3FC2B96D32D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4D0A46E6-950D-8F6A-BD49-71FAD2786F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256D90CA-AA34-40D0-81E4-5DF45E4B2C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FCE88DB-DCF3-3845-B6D0-DBA6DFDB4D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4C01E3-7A65-4779-B574-AD6CF94021F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63170" name="Rectangle 2">
            <a:extLst>
              <a:ext uri="{FF2B5EF4-FFF2-40B4-BE49-F238E27FC236}">
                <a16:creationId xmlns:a16="http://schemas.microsoft.com/office/drawing/2014/main" id="{45601D31-BAC1-248E-C6F3-E04019E4DA8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0E8FDA1D-D4CB-80C4-50E3-C2F5DC426C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2A33EC-77EF-F7B0-53F4-2B933D9E1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05A3BA-4086-41A9-82D3-BE01760D2790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4A75BC-3F1D-BA4A-1C4C-87086C592C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73199-ECA0-41DF-88A8-51872F9D287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3C22A57C-A5DB-79CA-58A1-6784949A7AC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89480766-BBD3-CE8D-F40A-ECB4519EE9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55B761-6A6E-7160-7F87-452AA71D95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D35AE0-22EB-4542-8D85-5570B008C55E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10946" name="Rectangle 2">
            <a:extLst>
              <a:ext uri="{FF2B5EF4-FFF2-40B4-BE49-F238E27FC236}">
                <a16:creationId xmlns:a16="http://schemas.microsoft.com/office/drawing/2014/main" id="{B8C9F64D-FCE4-8CAD-2DAF-A078CA2A6C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AB6B64CB-CC8C-EF49-D181-E4FAFF71F8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36AD074-4E70-EE4E-F585-7116A8CAF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77CC31-35FE-479D-B068-523205E0C67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67266" name="Rectangle 2">
            <a:extLst>
              <a:ext uri="{FF2B5EF4-FFF2-40B4-BE49-F238E27FC236}">
                <a16:creationId xmlns:a16="http://schemas.microsoft.com/office/drawing/2014/main" id="{52816F7B-3846-2604-2D5C-361A6CB6FE0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AA2C1011-FCBB-3706-5E26-A6B1F714B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F56EA978-9B2F-491A-DA2C-66157B3C796C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20835" name="Freeform 3">
            <a:extLst>
              <a:ext uri="{FF2B5EF4-FFF2-40B4-BE49-F238E27FC236}">
                <a16:creationId xmlns:a16="http://schemas.microsoft.com/office/drawing/2014/main" id="{161AC1F8-0E30-1D2C-06EA-D0286AB147AB}"/>
              </a:ext>
            </a:extLst>
          </p:cNvPr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>
              <a:gd name="T0" fmla="*/ 0 w 3625"/>
              <a:gd name="T1" fmla="*/ 1491 h 1492"/>
              <a:gd name="T2" fmla="*/ 0 w 3625"/>
              <a:gd name="T3" fmla="*/ 0 h 1492"/>
              <a:gd name="T4" fmla="*/ 171 w 3625"/>
              <a:gd name="T5" fmla="*/ 3 h 1492"/>
              <a:gd name="T6" fmla="*/ 355 w 3625"/>
              <a:gd name="T7" fmla="*/ 9 h 1492"/>
              <a:gd name="T8" fmla="*/ 499 w 3625"/>
              <a:gd name="T9" fmla="*/ 21 h 1492"/>
              <a:gd name="T10" fmla="*/ 650 w 3625"/>
              <a:gd name="T11" fmla="*/ 36 h 1492"/>
              <a:gd name="T12" fmla="*/ 809 w 3625"/>
              <a:gd name="T13" fmla="*/ 54 h 1492"/>
              <a:gd name="T14" fmla="*/ 957 w 3625"/>
              <a:gd name="T15" fmla="*/ 78 h 1492"/>
              <a:gd name="T16" fmla="*/ 1119 w 3625"/>
              <a:gd name="T17" fmla="*/ 105 h 1492"/>
              <a:gd name="T18" fmla="*/ 1261 w 3625"/>
              <a:gd name="T19" fmla="*/ 133 h 1492"/>
              <a:gd name="T20" fmla="*/ 1441 w 3625"/>
              <a:gd name="T21" fmla="*/ 175 h 1492"/>
              <a:gd name="T22" fmla="*/ 1598 w 3625"/>
              <a:gd name="T23" fmla="*/ 217 h 1492"/>
              <a:gd name="T24" fmla="*/ 1763 w 3625"/>
              <a:gd name="T25" fmla="*/ 269 h 1492"/>
              <a:gd name="T26" fmla="*/ 1887 w 3625"/>
              <a:gd name="T27" fmla="*/ 308 h 1492"/>
              <a:gd name="T28" fmla="*/ 2085 w 3625"/>
              <a:gd name="T29" fmla="*/ 384 h 1492"/>
              <a:gd name="T30" fmla="*/ 2230 w 3625"/>
              <a:gd name="T31" fmla="*/ 444 h 1492"/>
              <a:gd name="T32" fmla="*/ 2456 w 3625"/>
              <a:gd name="T33" fmla="*/ 547 h 1492"/>
              <a:gd name="T34" fmla="*/ 2666 w 3625"/>
              <a:gd name="T35" fmla="*/ 662 h 1492"/>
              <a:gd name="T36" fmla="*/ 2859 w 3625"/>
              <a:gd name="T37" fmla="*/ 786 h 1492"/>
              <a:gd name="T38" fmla="*/ 3046 w 3625"/>
              <a:gd name="T39" fmla="*/ 920 h 1492"/>
              <a:gd name="T40" fmla="*/ 3193 w 3625"/>
              <a:gd name="T41" fmla="*/ 1038 h 1492"/>
              <a:gd name="T42" fmla="*/ 3332 w 3625"/>
              <a:gd name="T43" fmla="*/ 1168 h 1492"/>
              <a:gd name="T44" fmla="*/ 3440 w 3625"/>
              <a:gd name="T45" fmla="*/ 1280 h 1492"/>
              <a:gd name="T46" fmla="*/ 3524 w 3625"/>
              <a:gd name="T47" fmla="*/ 1380 h 1492"/>
              <a:gd name="T48" fmla="*/ 3624 w 3625"/>
              <a:gd name="T49" fmla="*/ 1491 h 1492"/>
              <a:gd name="T50" fmla="*/ 3608 w 3625"/>
              <a:gd name="T51" fmla="*/ 1491 h 1492"/>
              <a:gd name="T52" fmla="*/ 0 w 3625"/>
              <a:gd name="T53" fmla="*/ 1491 h 1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20836" name="Freeform 4">
            <a:extLst>
              <a:ext uri="{FF2B5EF4-FFF2-40B4-BE49-F238E27FC236}">
                <a16:creationId xmlns:a16="http://schemas.microsoft.com/office/drawing/2014/main" id="{3825D0E3-6585-2BBA-9CD0-5012F70885D6}"/>
              </a:ext>
            </a:extLst>
          </p:cNvPr>
          <p:cNvSpPr>
            <a:spLocks/>
          </p:cNvSpPr>
          <p:nvPr/>
        </p:nvSpPr>
        <p:spPr bwMode="white">
          <a:xfrm>
            <a:off x="1" y="3817940"/>
            <a:ext cx="8164513" cy="3019425"/>
          </a:xfrm>
          <a:custGeom>
            <a:avLst/>
            <a:gdLst>
              <a:gd name="T0" fmla="*/ 2718 w 5143"/>
              <a:gd name="T1" fmla="*/ 405 h 1902"/>
              <a:gd name="T2" fmla="*/ 2466 w 5143"/>
              <a:gd name="T3" fmla="*/ 333 h 1902"/>
              <a:gd name="T4" fmla="*/ 2202 w 5143"/>
              <a:gd name="T5" fmla="*/ 261 h 1902"/>
              <a:gd name="T6" fmla="*/ 1929 w 5143"/>
              <a:gd name="T7" fmla="*/ 198 h 1902"/>
              <a:gd name="T8" fmla="*/ 1695 w 5143"/>
              <a:gd name="T9" fmla="*/ 153 h 1902"/>
              <a:gd name="T10" fmla="*/ 1434 w 5143"/>
              <a:gd name="T11" fmla="*/ 111 h 1902"/>
              <a:gd name="T12" fmla="*/ 1188 w 5143"/>
              <a:gd name="T13" fmla="*/ 75 h 1902"/>
              <a:gd name="T14" fmla="*/ 957 w 5143"/>
              <a:gd name="T15" fmla="*/ 48 h 1902"/>
              <a:gd name="T16" fmla="*/ 747 w 5143"/>
              <a:gd name="T17" fmla="*/ 30 h 1902"/>
              <a:gd name="T18" fmla="*/ 501 w 5143"/>
              <a:gd name="T19" fmla="*/ 15 h 1902"/>
              <a:gd name="T20" fmla="*/ 246 w 5143"/>
              <a:gd name="T21" fmla="*/ 3 h 1902"/>
              <a:gd name="T22" fmla="*/ 0 w 5143"/>
              <a:gd name="T23" fmla="*/ 0 h 1902"/>
              <a:gd name="T24" fmla="*/ 0 w 5143"/>
              <a:gd name="T25" fmla="*/ 275 h 1902"/>
              <a:gd name="T26" fmla="*/ 0 w 5143"/>
              <a:gd name="T27" fmla="*/ 345 h 1902"/>
              <a:gd name="T28" fmla="*/ 0 w 5143"/>
              <a:gd name="T29" fmla="*/ 275 h 1902"/>
              <a:gd name="T30" fmla="*/ 0 w 5143"/>
              <a:gd name="T31" fmla="*/ 342 h 1902"/>
              <a:gd name="T32" fmla="*/ 339 w 5143"/>
              <a:gd name="T33" fmla="*/ 351 h 1902"/>
              <a:gd name="T34" fmla="*/ 606 w 5143"/>
              <a:gd name="T35" fmla="*/ 372 h 1902"/>
              <a:gd name="T36" fmla="*/ 852 w 5143"/>
              <a:gd name="T37" fmla="*/ 399 h 1902"/>
              <a:gd name="T38" fmla="*/ 1068 w 5143"/>
              <a:gd name="T39" fmla="*/ 435 h 1902"/>
              <a:gd name="T40" fmla="*/ 1275 w 5143"/>
              <a:gd name="T41" fmla="*/ 474 h 1902"/>
              <a:gd name="T42" fmla="*/ 1545 w 5143"/>
              <a:gd name="T43" fmla="*/ 540 h 1902"/>
              <a:gd name="T44" fmla="*/ 1761 w 5143"/>
              <a:gd name="T45" fmla="*/ 603 h 1902"/>
              <a:gd name="T46" fmla="*/ 1971 w 5143"/>
              <a:gd name="T47" fmla="*/ 678 h 1902"/>
              <a:gd name="T48" fmla="*/ 2166 w 5143"/>
              <a:gd name="T49" fmla="*/ 747 h 1902"/>
              <a:gd name="T50" fmla="*/ 2397 w 5143"/>
              <a:gd name="T51" fmla="*/ 852 h 1902"/>
              <a:gd name="T52" fmla="*/ 2613 w 5143"/>
              <a:gd name="T53" fmla="*/ 960 h 1902"/>
              <a:gd name="T54" fmla="*/ 2832 w 5143"/>
              <a:gd name="T55" fmla="*/ 1095 h 1902"/>
              <a:gd name="T56" fmla="*/ 3012 w 5143"/>
              <a:gd name="T57" fmla="*/ 1212 h 1902"/>
              <a:gd name="T58" fmla="*/ 3186 w 5143"/>
              <a:gd name="T59" fmla="*/ 1347 h 1902"/>
              <a:gd name="T60" fmla="*/ 3351 w 5143"/>
              <a:gd name="T61" fmla="*/ 1497 h 1902"/>
              <a:gd name="T62" fmla="*/ 3480 w 5143"/>
              <a:gd name="T63" fmla="*/ 1629 h 1902"/>
              <a:gd name="T64" fmla="*/ 3612 w 5143"/>
              <a:gd name="T65" fmla="*/ 1785 h 1902"/>
              <a:gd name="T66" fmla="*/ 3699 w 5143"/>
              <a:gd name="T67" fmla="*/ 1901 h 1902"/>
              <a:gd name="T68" fmla="*/ 5142 w 5143"/>
              <a:gd name="T69" fmla="*/ 1901 h 1902"/>
              <a:gd name="T70" fmla="*/ 5076 w 5143"/>
              <a:gd name="T71" fmla="*/ 1827 h 1902"/>
              <a:gd name="T72" fmla="*/ 4968 w 5143"/>
              <a:gd name="T73" fmla="*/ 1707 h 1902"/>
              <a:gd name="T74" fmla="*/ 4797 w 5143"/>
              <a:gd name="T75" fmla="*/ 1539 h 1902"/>
              <a:gd name="T76" fmla="*/ 4617 w 5143"/>
              <a:gd name="T77" fmla="*/ 1383 h 1902"/>
              <a:gd name="T78" fmla="*/ 4410 w 5143"/>
              <a:gd name="T79" fmla="*/ 1221 h 1902"/>
              <a:gd name="T80" fmla="*/ 4185 w 5143"/>
              <a:gd name="T81" fmla="*/ 1071 h 1902"/>
              <a:gd name="T82" fmla="*/ 3960 w 5143"/>
              <a:gd name="T83" fmla="*/ 939 h 1902"/>
              <a:gd name="T84" fmla="*/ 3708 w 5143"/>
              <a:gd name="T85" fmla="*/ 801 h 1902"/>
              <a:gd name="T86" fmla="*/ 3492 w 5143"/>
              <a:gd name="T87" fmla="*/ 702 h 1902"/>
              <a:gd name="T88" fmla="*/ 3231 w 5143"/>
              <a:gd name="T89" fmla="*/ 588 h 1902"/>
              <a:gd name="T90" fmla="*/ 2964 w 5143"/>
              <a:gd name="T91" fmla="*/ 489 h 1902"/>
              <a:gd name="T92" fmla="*/ 2718 w 5143"/>
              <a:gd name="T93" fmla="*/ 405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0837" name="Freeform 5">
            <a:extLst>
              <a:ext uri="{FF2B5EF4-FFF2-40B4-BE49-F238E27FC236}">
                <a16:creationId xmlns:a16="http://schemas.microsoft.com/office/drawing/2014/main" id="{D73764C4-4671-0193-DFFA-4FA4D760FA05}"/>
              </a:ext>
            </a:extLst>
          </p:cNvPr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>
              <a:gd name="T0" fmla="*/ 0 w 5760"/>
              <a:gd name="T1" fmla="*/ 0 h 2325"/>
              <a:gd name="T2" fmla="*/ 0 w 5760"/>
              <a:gd name="T3" fmla="*/ 339 h 2325"/>
              <a:gd name="T4" fmla="*/ 558 w 5760"/>
              <a:gd name="T5" fmla="*/ 357 h 2325"/>
              <a:gd name="T6" fmla="*/ 807 w 5760"/>
              <a:gd name="T7" fmla="*/ 375 h 2325"/>
              <a:gd name="T8" fmla="*/ 1056 w 5760"/>
              <a:gd name="T9" fmla="*/ 399 h 2325"/>
              <a:gd name="T10" fmla="*/ 1272 w 5760"/>
              <a:gd name="T11" fmla="*/ 426 h 2325"/>
              <a:gd name="T12" fmla="*/ 1539 w 5760"/>
              <a:gd name="T13" fmla="*/ 465 h 2325"/>
              <a:gd name="T14" fmla="*/ 1791 w 5760"/>
              <a:gd name="T15" fmla="*/ 510 h 2325"/>
              <a:gd name="T16" fmla="*/ 2076 w 5760"/>
              <a:gd name="T17" fmla="*/ 570 h 2325"/>
              <a:gd name="T18" fmla="*/ 2334 w 5760"/>
              <a:gd name="T19" fmla="*/ 630 h 2325"/>
              <a:gd name="T20" fmla="*/ 2544 w 5760"/>
              <a:gd name="T21" fmla="*/ 687 h 2325"/>
              <a:gd name="T22" fmla="*/ 2775 w 5760"/>
              <a:gd name="T23" fmla="*/ 759 h 2325"/>
              <a:gd name="T24" fmla="*/ 3003 w 5760"/>
              <a:gd name="T25" fmla="*/ 837 h 2325"/>
              <a:gd name="T26" fmla="*/ 3231 w 5760"/>
              <a:gd name="T27" fmla="*/ 924 h 2325"/>
              <a:gd name="T28" fmla="*/ 3438 w 5760"/>
              <a:gd name="T29" fmla="*/ 1005 h 2325"/>
              <a:gd name="T30" fmla="*/ 3663 w 5760"/>
              <a:gd name="T31" fmla="*/ 1110 h 2325"/>
              <a:gd name="T32" fmla="*/ 3903 w 5760"/>
              <a:gd name="T33" fmla="*/ 1233 h 2325"/>
              <a:gd name="T34" fmla="*/ 4149 w 5760"/>
              <a:gd name="T35" fmla="*/ 1374 h 2325"/>
              <a:gd name="T36" fmla="*/ 4353 w 5760"/>
              <a:gd name="T37" fmla="*/ 1506 h 2325"/>
              <a:gd name="T38" fmla="*/ 4491 w 5760"/>
              <a:gd name="T39" fmla="*/ 1602 h 2325"/>
              <a:gd name="T40" fmla="*/ 4668 w 5760"/>
              <a:gd name="T41" fmla="*/ 1740 h 2325"/>
              <a:gd name="T42" fmla="*/ 4824 w 5760"/>
              <a:gd name="T43" fmla="*/ 1875 h 2325"/>
              <a:gd name="T44" fmla="*/ 4968 w 5760"/>
              <a:gd name="T45" fmla="*/ 2016 h 2325"/>
              <a:gd name="T46" fmla="*/ 5100 w 5760"/>
              <a:gd name="T47" fmla="*/ 2154 h 2325"/>
              <a:gd name="T48" fmla="*/ 5238 w 5760"/>
              <a:gd name="T49" fmla="*/ 2324 h 2325"/>
              <a:gd name="T50" fmla="*/ 5759 w 5760"/>
              <a:gd name="T51" fmla="*/ 2324 h 2325"/>
              <a:gd name="T52" fmla="*/ 5759 w 5760"/>
              <a:gd name="T53" fmla="*/ 1245 h 2325"/>
              <a:gd name="T54" fmla="*/ 5580 w 5760"/>
              <a:gd name="T55" fmla="*/ 1119 h 2325"/>
              <a:gd name="T56" fmla="*/ 5400 w 5760"/>
              <a:gd name="T57" fmla="*/ 1020 h 2325"/>
              <a:gd name="T58" fmla="*/ 5205 w 5760"/>
              <a:gd name="T59" fmla="*/ 918 h 2325"/>
              <a:gd name="T60" fmla="*/ 5031 w 5760"/>
              <a:gd name="T61" fmla="*/ 837 h 2325"/>
              <a:gd name="T62" fmla="*/ 4866 w 5760"/>
              <a:gd name="T63" fmla="*/ 771 h 2325"/>
              <a:gd name="T64" fmla="*/ 4710 w 5760"/>
              <a:gd name="T65" fmla="*/ 711 h 2325"/>
              <a:gd name="T66" fmla="*/ 4545 w 5760"/>
              <a:gd name="T67" fmla="*/ 651 h 2325"/>
              <a:gd name="T68" fmla="*/ 4386 w 5760"/>
              <a:gd name="T69" fmla="*/ 600 h 2325"/>
              <a:gd name="T70" fmla="*/ 4248 w 5760"/>
              <a:gd name="T71" fmla="*/ 552 h 2325"/>
              <a:gd name="T72" fmla="*/ 3993 w 5760"/>
              <a:gd name="T73" fmla="*/ 483 h 2325"/>
              <a:gd name="T74" fmla="*/ 3777 w 5760"/>
              <a:gd name="T75" fmla="*/ 423 h 2325"/>
              <a:gd name="T76" fmla="*/ 3564 w 5760"/>
              <a:gd name="T77" fmla="*/ 375 h 2325"/>
              <a:gd name="T78" fmla="*/ 3282 w 5760"/>
              <a:gd name="T79" fmla="*/ 312 h 2325"/>
              <a:gd name="T80" fmla="*/ 3003 w 5760"/>
              <a:gd name="T81" fmla="*/ 261 h 2325"/>
              <a:gd name="T82" fmla="*/ 2733 w 5760"/>
              <a:gd name="T83" fmla="*/ 213 h 2325"/>
              <a:gd name="T84" fmla="*/ 2451 w 5760"/>
              <a:gd name="T85" fmla="*/ 171 h 2325"/>
              <a:gd name="T86" fmla="*/ 2211 w 5760"/>
              <a:gd name="T87" fmla="*/ 138 h 2325"/>
              <a:gd name="T88" fmla="*/ 1974 w 5760"/>
              <a:gd name="T89" fmla="*/ 108 h 2325"/>
              <a:gd name="T90" fmla="*/ 1665 w 5760"/>
              <a:gd name="T91" fmla="*/ 81 h 2325"/>
              <a:gd name="T92" fmla="*/ 1437 w 5760"/>
              <a:gd name="T93" fmla="*/ 60 h 2325"/>
              <a:gd name="T94" fmla="*/ 1125 w 5760"/>
              <a:gd name="T95" fmla="*/ 36 h 2325"/>
              <a:gd name="T96" fmla="*/ 828 w 5760"/>
              <a:gd name="T97" fmla="*/ 21 h 2325"/>
              <a:gd name="T98" fmla="*/ 558 w 5760"/>
              <a:gd name="T99" fmla="*/ 12 h 2325"/>
              <a:gd name="T100" fmla="*/ 282 w 5760"/>
              <a:gd name="T101" fmla="*/ 3 h 2325"/>
              <a:gd name="T102" fmla="*/ 0 w 5760"/>
              <a:gd name="T103" fmla="*/ 0 h 2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0838" name="Freeform 6">
            <a:extLst>
              <a:ext uri="{FF2B5EF4-FFF2-40B4-BE49-F238E27FC236}">
                <a16:creationId xmlns:a16="http://schemas.microsoft.com/office/drawing/2014/main" id="{3BCA26C5-142D-5C4E-5781-F4BC8B987894}"/>
              </a:ext>
            </a:extLst>
          </p:cNvPr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>
              <a:gd name="T0" fmla="*/ 0 w 5760"/>
              <a:gd name="T1" fmla="*/ 0 h 1573"/>
              <a:gd name="T2" fmla="*/ 0 w 5760"/>
              <a:gd name="T3" fmla="*/ 351 h 1573"/>
              <a:gd name="T4" fmla="*/ 282 w 5760"/>
              <a:gd name="T5" fmla="*/ 357 h 1573"/>
              <a:gd name="T6" fmla="*/ 627 w 5760"/>
              <a:gd name="T7" fmla="*/ 363 h 1573"/>
              <a:gd name="T8" fmla="*/ 960 w 5760"/>
              <a:gd name="T9" fmla="*/ 375 h 1573"/>
              <a:gd name="T10" fmla="*/ 1218 w 5760"/>
              <a:gd name="T11" fmla="*/ 393 h 1573"/>
              <a:gd name="T12" fmla="*/ 1470 w 5760"/>
              <a:gd name="T13" fmla="*/ 411 h 1573"/>
              <a:gd name="T14" fmla="*/ 1746 w 5760"/>
              <a:gd name="T15" fmla="*/ 435 h 1573"/>
              <a:gd name="T16" fmla="*/ 2022 w 5760"/>
              <a:gd name="T17" fmla="*/ 462 h 1573"/>
              <a:gd name="T18" fmla="*/ 2340 w 5760"/>
              <a:gd name="T19" fmla="*/ 504 h 1573"/>
              <a:gd name="T20" fmla="*/ 2664 w 5760"/>
              <a:gd name="T21" fmla="*/ 549 h 1573"/>
              <a:gd name="T22" fmla="*/ 2952 w 5760"/>
              <a:gd name="T23" fmla="*/ 597 h 1573"/>
              <a:gd name="T24" fmla="*/ 3225 w 5760"/>
              <a:gd name="T25" fmla="*/ 648 h 1573"/>
              <a:gd name="T26" fmla="*/ 3513 w 5760"/>
              <a:gd name="T27" fmla="*/ 708 h 1573"/>
              <a:gd name="T28" fmla="*/ 3693 w 5760"/>
              <a:gd name="T29" fmla="*/ 750 h 1573"/>
              <a:gd name="T30" fmla="*/ 3936 w 5760"/>
              <a:gd name="T31" fmla="*/ 810 h 1573"/>
              <a:gd name="T32" fmla="*/ 4095 w 5760"/>
              <a:gd name="T33" fmla="*/ 855 h 1573"/>
              <a:gd name="T34" fmla="*/ 4281 w 5760"/>
              <a:gd name="T35" fmla="*/ 909 h 1573"/>
              <a:gd name="T36" fmla="*/ 4503 w 5760"/>
              <a:gd name="T37" fmla="*/ 981 h 1573"/>
              <a:gd name="T38" fmla="*/ 4704 w 5760"/>
              <a:gd name="T39" fmla="*/ 1053 h 1573"/>
              <a:gd name="T40" fmla="*/ 4911 w 5760"/>
              <a:gd name="T41" fmla="*/ 1131 h 1573"/>
              <a:gd name="T42" fmla="*/ 5073 w 5760"/>
              <a:gd name="T43" fmla="*/ 1197 h 1573"/>
              <a:gd name="T44" fmla="*/ 5256 w 5760"/>
              <a:gd name="T45" fmla="*/ 1281 h 1573"/>
              <a:gd name="T46" fmla="*/ 5475 w 5760"/>
              <a:gd name="T47" fmla="*/ 1401 h 1573"/>
              <a:gd name="T48" fmla="*/ 5628 w 5760"/>
              <a:gd name="T49" fmla="*/ 1482 h 1573"/>
              <a:gd name="T50" fmla="*/ 5759 w 5760"/>
              <a:gd name="T51" fmla="*/ 1572 h 1573"/>
              <a:gd name="T52" fmla="*/ 5759 w 5760"/>
              <a:gd name="T53" fmla="*/ 633 h 1573"/>
              <a:gd name="T54" fmla="*/ 5493 w 5760"/>
              <a:gd name="T55" fmla="*/ 570 h 1573"/>
              <a:gd name="T56" fmla="*/ 5214 w 5760"/>
              <a:gd name="T57" fmla="*/ 501 h 1573"/>
              <a:gd name="T58" fmla="*/ 4950 w 5760"/>
              <a:gd name="T59" fmla="*/ 444 h 1573"/>
              <a:gd name="T60" fmla="*/ 4701 w 5760"/>
              <a:gd name="T61" fmla="*/ 396 h 1573"/>
              <a:gd name="T62" fmla="*/ 4425 w 5760"/>
              <a:gd name="T63" fmla="*/ 348 h 1573"/>
              <a:gd name="T64" fmla="*/ 4110 w 5760"/>
              <a:gd name="T65" fmla="*/ 294 h 1573"/>
              <a:gd name="T66" fmla="*/ 3813 w 5760"/>
              <a:gd name="T67" fmla="*/ 252 h 1573"/>
              <a:gd name="T68" fmla="*/ 3549 w 5760"/>
              <a:gd name="T69" fmla="*/ 213 h 1573"/>
              <a:gd name="T70" fmla="*/ 3261 w 5760"/>
              <a:gd name="T71" fmla="*/ 183 h 1573"/>
              <a:gd name="T72" fmla="*/ 3015 w 5760"/>
              <a:gd name="T73" fmla="*/ 153 h 1573"/>
              <a:gd name="T74" fmla="*/ 2757 w 5760"/>
              <a:gd name="T75" fmla="*/ 129 h 1573"/>
              <a:gd name="T76" fmla="*/ 2520 w 5760"/>
              <a:gd name="T77" fmla="*/ 105 h 1573"/>
              <a:gd name="T78" fmla="*/ 2301 w 5760"/>
              <a:gd name="T79" fmla="*/ 87 h 1573"/>
              <a:gd name="T80" fmla="*/ 2013 w 5760"/>
              <a:gd name="T81" fmla="*/ 66 h 1573"/>
              <a:gd name="T82" fmla="*/ 1731 w 5760"/>
              <a:gd name="T83" fmla="*/ 48 h 1573"/>
              <a:gd name="T84" fmla="*/ 1524 w 5760"/>
              <a:gd name="T85" fmla="*/ 39 h 1573"/>
              <a:gd name="T86" fmla="*/ 1260 w 5760"/>
              <a:gd name="T87" fmla="*/ 27 h 1573"/>
              <a:gd name="T88" fmla="*/ 966 w 5760"/>
              <a:gd name="T89" fmla="*/ 15 h 1573"/>
              <a:gd name="T90" fmla="*/ 714 w 5760"/>
              <a:gd name="T91" fmla="*/ 12 h 1573"/>
              <a:gd name="T92" fmla="*/ 510 w 5760"/>
              <a:gd name="T93" fmla="*/ 6 h 1573"/>
              <a:gd name="T94" fmla="*/ 243 w 5760"/>
              <a:gd name="T95" fmla="*/ 0 h 1573"/>
              <a:gd name="T96" fmla="*/ 0 w 5760"/>
              <a:gd name="T97" fmla="*/ 0 h 1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0839" name="Freeform 7">
            <a:extLst>
              <a:ext uri="{FF2B5EF4-FFF2-40B4-BE49-F238E27FC236}">
                <a16:creationId xmlns:a16="http://schemas.microsoft.com/office/drawing/2014/main" id="{DF34BC1B-7FD7-3754-1341-3EDFB30984B8}"/>
              </a:ext>
            </a:extLst>
          </p:cNvPr>
          <p:cNvSpPr>
            <a:spLocks/>
          </p:cNvSpPr>
          <p:nvPr/>
        </p:nvSpPr>
        <p:spPr bwMode="white">
          <a:xfrm>
            <a:off x="0" y="1793877"/>
            <a:ext cx="9144000" cy="1539875"/>
          </a:xfrm>
          <a:custGeom>
            <a:avLst/>
            <a:gdLst>
              <a:gd name="T0" fmla="*/ 0 w 5760"/>
              <a:gd name="T1" fmla="*/ 0 h 970"/>
              <a:gd name="T2" fmla="*/ 0 w 5760"/>
              <a:gd name="T3" fmla="*/ 339 h 970"/>
              <a:gd name="T4" fmla="*/ 318 w 5760"/>
              <a:gd name="T5" fmla="*/ 342 h 970"/>
              <a:gd name="T6" fmla="*/ 591 w 5760"/>
              <a:gd name="T7" fmla="*/ 348 h 970"/>
              <a:gd name="T8" fmla="*/ 846 w 5760"/>
              <a:gd name="T9" fmla="*/ 354 h 970"/>
              <a:gd name="T10" fmla="*/ 1074 w 5760"/>
              <a:gd name="T11" fmla="*/ 360 h 970"/>
              <a:gd name="T12" fmla="*/ 1314 w 5760"/>
              <a:gd name="T13" fmla="*/ 366 h 970"/>
              <a:gd name="T14" fmla="*/ 1599 w 5760"/>
              <a:gd name="T15" fmla="*/ 381 h 970"/>
              <a:gd name="T16" fmla="*/ 1911 w 5760"/>
              <a:gd name="T17" fmla="*/ 399 h 970"/>
              <a:gd name="T18" fmla="*/ 2241 w 5760"/>
              <a:gd name="T19" fmla="*/ 420 h 970"/>
              <a:gd name="T20" fmla="*/ 2619 w 5760"/>
              <a:gd name="T21" fmla="*/ 453 h 970"/>
              <a:gd name="T22" fmla="*/ 2889 w 5760"/>
              <a:gd name="T23" fmla="*/ 477 h 970"/>
              <a:gd name="T24" fmla="*/ 3177 w 5760"/>
              <a:gd name="T25" fmla="*/ 507 h 970"/>
              <a:gd name="T26" fmla="*/ 3498 w 5760"/>
              <a:gd name="T27" fmla="*/ 543 h 970"/>
              <a:gd name="T28" fmla="*/ 3813 w 5760"/>
              <a:gd name="T29" fmla="*/ 585 h 970"/>
              <a:gd name="T30" fmla="*/ 4044 w 5760"/>
              <a:gd name="T31" fmla="*/ 618 h 970"/>
              <a:gd name="T32" fmla="*/ 4365 w 5760"/>
              <a:gd name="T33" fmla="*/ 669 h 970"/>
              <a:gd name="T34" fmla="*/ 4683 w 5760"/>
              <a:gd name="T35" fmla="*/ 726 h 970"/>
              <a:gd name="T36" fmla="*/ 4980 w 5760"/>
              <a:gd name="T37" fmla="*/ 786 h 970"/>
              <a:gd name="T38" fmla="*/ 5268 w 5760"/>
              <a:gd name="T39" fmla="*/ 846 h 970"/>
              <a:gd name="T40" fmla="*/ 5646 w 5760"/>
              <a:gd name="T41" fmla="*/ 942 h 970"/>
              <a:gd name="T42" fmla="*/ 5759 w 5760"/>
              <a:gd name="T43" fmla="*/ 969 h 970"/>
              <a:gd name="T44" fmla="*/ 5759 w 5760"/>
              <a:gd name="T45" fmla="*/ 0 h 970"/>
              <a:gd name="T46" fmla="*/ 0 w 5760"/>
              <a:gd name="T47" fmla="*/ 0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0840" name="Freeform 8">
            <a:extLst>
              <a:ext uri="{FF2B5EF4-FFF2-40B4-BE49-F238E27FC236}">
                <a16:creationId xmlns:a16="http://schemas.microsoft.com/office/drawing/2014/main" id="{EBAF81E9-D20D-8047-AFB4-32F7E5AABF3C}"/>
              </a:ext>
            </a:extLst>
          </p:cNvPr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>
              <a:gd name="T0" fmla="*/ 0 w 5760"/>
              <a:gd name="T1" fmla="*/ 753 h 1060"/>
              <a:gd name="T2" fmla="*/ 0 w 5760"/>
              <a:gd name="T3" fmla="*/ 1059 h 1060"/>
              <a:gd name="T4" fmla="*/ 5759 w 5760"/>
              <a:gd name="T5" fmla="*/ 1059 h 1060"/>
              <a:gd name="T6" fmla="*/ 5759 w 5760"/>
              <a:gd name="T7" fmla="*/ 0 h 1060"/>
              <a:gd name="T8" fmla="*/ 5430 w 5760"/>
              <a:gd name="T9" fmla="*/ 0 h 1060"/>
              <a:gd name="T10" fmla="*/ 5298 w 5760"/>
              <a:gd name="T11" fmla="*/ 84 h 1060"/>
              <a:gd name="T12" fmla="*/ 5136 w 5760"/>
              <a:gd name="T13" fmla="*/ 159 h 1060"/>
              <a:gd name="T14" fmla="*/ 4968 w 5760"/>
              <a:gd name="T15" fmla="*/ 222 h 1060"/>
              <a:gd name="T16" fmla="*/ 4812 w 5760"/>
              <a:gd name="T17" fmla="*/ 267 h 1060"/>
              <a:gd name="T18" fmla="*/ 4626 w 5760"/>
              <a:gd name="T19" fmla="*/ 324 h 1060"/>
              <a:gd name="T20" fmla="*/ 4440 w 5760"/>
              <a:gd name="T21" fmla="*/ 366 h 1060"/>
              <a:gd name="T22" fmla="*/ 4230 w 5760"/>
              <a:gd name="T23" fmla="*/ 414 h 1060"/>
              <a:gd name="T24" fmla="*/ 3939 w 5760"/>
              <a:gd name="T25" fmla="*/ 468 h 1060"/>
              <a:gd name="T26" fmla="*/ 3711 w 5760"/>
              <a:gd name="T27" fmla="*/ 504 h 1060"/>
              <a:gd name="T28" fmla="*/ 3441 w 5760"/>
              <a:gd name="T29" fmla="*/ 543 h 1060"/>
              <a:gd name="T30" fmla="*/ 3189 w 5760"/>
              <a:gd name="T31" fmla="*/ 579 h 1060"/>
              <a:gd name="T32" fmla="*/ 2925 w 5760"/>
              <a:gd name="T33" fmla="*/ 606 h 1060"/>
              <a:gd name="T34" fmla="*/ 2679 w 5760"/>
              <a:gd name="T35" fmla="*/ 633 h 1060"/>
              <a:gd name="T36" fmla="*/ 2418 w 5760"/>
              <a:gd name="T37" fmla="*/ 654 h 1060"/>
              <a:gd name="T38" fmla="*/ 2142 w 5760"/>
              <a:gd name="T39" fmla="*/ 675 h 1060"/>
              <a:gd name="T40" fmla="*/ 1896 w 5760"/>
              <a:gd name="T41" fmla="*/ 693 h 1060"/>
              <a:gd name="T42" fmla="*/ 1647 w 5760"/>
              <a:gd name="T43" fmla="*/ 708 h 1060"/>
              <a:gd name="T44" fmla="*/ 1404 w 5760"/>
              <a:gd name="T45" fmla="*/ 720 h 1060"/>
              <a:gd name="T46" fmla="*/ 1170 w 5760"/>
              <a:gd name="T47" fmla="*/ 732 h 1060"/>
              <a:gd name="T48" fmla="*/ 906 w 5760"/>
              <a:gd name="T49" fmla="*/ 738 h 1060"/>
              <a:gd name="T50" fmla="*/ 534 w 5760"/>
              <a:gd name="T51" fmla="*/ 747 h 1060"/>
              <a:gd name="T52" fmla="*/ 201 w 5760"/>
              <a:gd name="T53" fmla="*/ 753 h 1060"/>
              <a:gd name="T54" fmla="*/ 0 w 5760"/>
              <a:gd name="T55" fmla="*/ 753 h 1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0841" name="Freeform 9">
            <a:extLst>
              <a:ext uri="{FF2B5EF4-FFF2-40B4-BE49-F238E27FC236}">
                <a16:creationId xmlns:a16="http://schemas.microsoft.com/office/drawing/2014/main" id="{6A1824AD-DF5D-BF55-85DA-B4ACBF0E9F72}"/>
              </a:ext>
            </a:extLst>
          </p:cNvPr>
          <p:cNvSpPr>
            <a:spLocks/>
          </p:cNvSpPr>
          <p:nvPr/>
        </p:nvSpPr>
        <p:spPr bwMode="white">
          <a:xfrm>
            <a:off x="1" y="-20638"/>
            <a:ext cx="8388350" cy="1068388"/>
          </a:xfrm>
          <a:custGeom>
            <a:avLst/>
            <a:gdLst>
              <a:gd name="T0" fmla="*/ 0 w 5284"/>
              <a:gd name="T1" fmla="*/ 366 h 673"/>
              <a:gd name="T2" fmla="*/ 0 w 5284"/>
              <a:gd name="T3" fmla="*/ 672 h 673"/>
              <a:gd name="T4" fmla="*/ 303 w 5284"/>
              <a:gd name="T5" fmla="*/ 672 h 673"/>
              <a:gd name="T6" fmla="*/ 723 w 5284"/>
              <a:gd name="T7" fmla="*/ 663 h 673"/>
              <a:gd name="T8" fmla="*/ 1020 w 5284"/>
              <a:gd name="T9" fmla="*/ 654 h 673"/>
              <a:gd name="T10" fmla="*/ 1302 w 5284"/>
              <a:gd name="T11" fmla="*/ 642 h 673"/>
              <a:gd name="T12" fmla="*/ 1554 w 5284"/>
              <a:gd name="T13" fmla="*/ 630 h 673"/>
              <a:gd name="T14" fmla="*/ 1779 w 5284"/>
              <a:gd name="T15" fmla="*/ 615 h 673"/>
              <a:gd name="T16" fmla="*/ 1962 w 5284"/>
              <a:gd name="T17" fmla="*/ 606 h 673"/>
              <a:gd name="T18" fmla="*/ 2193 w 5284"/>
              <a:gd name="T19" fmla="*/ 588 h 673"/>
              <a:gd name="T20" fmla="*/ 2448 w 5284"/>
              <a:gd name="T21" fmla="*/ 570 h 673"/>
              <a:gd name="T22" fmla="*/ 2700 w 5284"/>
              <a:gd name="T23" fmla="*/ 546 h 673"/>
              <a:gd name="T24" fmla="*/ 2904 w 5284"/>
              <a:gd name="T25" fmla="*/ 528 h 673"/>
              <a:gd name="T26" fmla="*/ 3138 w 5284"/>
              <a:gd name="T27" fmla="*/ 498 h 673"/>
              <a:gd name="T28" fmla="*/ 3324 w 5284"/>
              <a:gd name="T29" fmla="*/ 474 h 673"/>
              <a:gd name="T30" fmla="*/ 3534 w 5284"/>
              <a:gd name="T31" fmla="*/ 447 h 673"/>
              <a:gd name="T32" fmla="*/ 3735 w 5284"/>
              <a:gd name="T33" fmla="*/ 420 h 673"/>
              <a:gd name="T34" fmla="*/ 3933 w 5284"/>
              <a:gd name="T35" fmla="*/ 384 h 673"/>
              <a:gd name="T36" fmla="*/ 4116 w 5284"/>
              <a:gd name="T37" fmla="*/ 351 h 673"/>
              <a:gd name="T38" fmla="*/ 4266 w 5284"/>
              <a:gd name="T39" fmla="*/ 318 h 673"/>
              <a:gd name="T40" fmla="*/ 4446 w 5284"/>
              <a:gd name="T41" fmla="*/ 279 h 673"/>
              <a:gd name="T42" fmla="*/ 4620 w 5284"/>
              <a:gd name="T43" fmla="*/ 237 h 673"/>
              <a:gd name="T44" fmla="*/ 4779 w 5284"/>
              <a:gd name="T45" fmla="*/ 192 h 673"/>
              <a:gd name="T46" fmla="*/ 4920 w 5284"/>
              <a:gd name="T47" fmla="*/ 147 h 673"/>
              <a:gd name="T48" fmla="*/ 5085 w 5284"/>
              <a:gd name="T49" fmla="*/ 90 h 673"/>
              <a:gd name="T50" fmla="*/ 5193 w 5284"/>
              <a:gd name="T51" fmla="*/ 42 h 673"/>
              <a:gd name="T52" fmla="*/ 5283 w 5284"/>
              <a:gd name="T53" fmla="*/ 0 h 673"/>
              <a:gd name="T54" fmla="*/ 3201 w 5284"/>
              <a:gd name="T55" fmla="*/ 0 h 673"/>
              <a:gd name="T56" fmla="*/ 2982 w 5284"/>
              <a:gd name="T57" fmla="*/ 57 h 673"/>
              <a:gd name="T58" fmla="*/ 2775 w 5284"/>
              <a:gd name="T59" fmla="*/ 108 h 673"/>
              <a:gd name="T60" fmla="*/ 2562 w 5284"/>
              <a:gd name="T61" fmla="*/ 150 h 673"/>
              <a:gd name="T62" fmla="*/ 2397 w 5284"/>
              <a:gd name="T63" fmla="*/ 183 h 673"/>
              <a:gd name="T64" fmla="*/ 2205 w 5284"/>
              <a:gd name="T65" fmla="*/ 213 h 673"/>
              <a:gd name="T66" fmla="*/ 2001 w 5284"/>
              <a:gd name="T67" fmla="*/ 243 h 673"/>
              <a:gd name="T68" fmla="*/ 1776 w 5284"/>
              <a:gd name="T69" fmla="*/ 273 h 673"/>
              <a:gd name="T70" fmla="*/ 1536 w 5284"/>
              <a:gd name="T71" fmla="*/ 297 h 673"/>
              <a:gd name="T72" fmla="*/ 1344 w 5284"/>
              <a:gd name="T73" fmla="*/ 312 h 673"/>
              <a:gd name="T74" fmla="*/ 1134 w 5284"/>
              <a:gd name="T75" fmla="*/ 330 h 673"/>
              <a:gd name="T76" fmla="*/ 921 w 5284"/>
              <a:gd name="T77" fmla="*/ 342 h 673"/>
              <a:gd name="T78" fmla="*/ 696 w 5284"/>
              <a:gd name="T79" fmla="*/ 354 h 673"/>
              <a:gd name="T80" fmla="*/ 501 w 5284"/>
              <a:gd name="T81" fmla="*/ 360 h 673"/>
              <a:gd name="T82" fmla="*/ 279 w 5284"/>
              <a:gd name="T83" fmla="*/ 366 h 673"/>
              <a:gd name="T84" fmla="*/ 99 w 5284"/>
              <a:gd name="T85" fmla="*/ 369 h 673"/>
              <a:gd name="T86" fmla="*/ 0 w 5284"/>
              <a:gd name="T87" fmla="*/ 366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0842" name="Freeform 10">
            <a:extLst>
              <a:ext uri="{FF2B5EF4-FFF2-40B4-BE49-F238E27FC236}">
                <a16:creationId xmlns:a16="http://schemas.microsoft.com/office/drawing/2014/main" id="{297C1365-E27D-FDC0-A6DD-EFD2DB400D86}"/>
              </a:ext>
            </a:extLst>
          </p:cNvPr>
          <p:cNvSpPr>
            <a:spLocks/>
          </p:cNvSpPr>
          <p:nvPr/>
        </p:nvSpPr>
        <p:spPr bwMode="white">
          <a:xfrm>
            <a:off x="1" y="-20638"/>
            <a:ext cx="4578350" cy="454026"/>
          </a:xfrm>
          <a:custGeom>
            <a:avLst/>
            <a:gdLst>
              <a:gd name="T0" fmla="*/ 0 w 2884"/>
              <a:gd name="T1" fmla="*/ 0 h 286"/>
              <a:gd name="T2" fmla="*/ 0 w 2884"/>
              <a:gd name="T3" fmla="*/ 285 h 286"/>
              <a:gd name="T4" fmla="*/ 192 w 2884"/>
              <a:gd name="T5" fmla="*/ 285 h 286"/>
              <a:gd name="T6" fmla="*/ 384 w 2884"/>
              <a:gd name="T7" fmla="*/ 282 h 286"/>
              <a:gd name="T8" fmla="*/ 579 w 2884"/>
              <a:gd name="T9" fmla="*/ 276 h 286"/>
              <a:gd name="T10" fmla="*/ 789 w 2884"/>
              <a:gd name="T11" fmla="*/ 267 h 286"/>
              <a:gd name="T12" fmla="*/ 999 w 2884"/>
              <a:gd name="T13" fmla="*/ 258 h 286"/>
              <a:gd name="T14" fmla="*/ 1161 w 2884"/>
              <a:gd name="T15" fmla="*/ 246 h 286"/>
              <a:gd name="T16" fmla="*/ 1302 w 2884"/>
              <a:gd name="T17" fmla="*/ 234 h 286"/>
              <a:gd name="T18" fmla="*/ 1458 w 2884"/>
              <a:gd name="T19" fmla="*/ 222 h 286"/>
              <a:gd name="T20" fmla="*/ 1665 w 2884"/>
              <a:gd name="T21" fmla="*/ 201 h 286"/>
              <a:gd name="T22" fmla="*/ 1992 w 2884"/>
              <a:gd name="T23" fmla="*/ 159 h 286"/>
              <a:gd name="T24" fmla="*/ 2301 w 2884"/>
              <a:gd name="T25" fmla="*/ 117 h 286"/>
              <a:gd name="T26" fmla="*/ 2604 w 2884"/>
              <a:gd name="T27" fmla="*/ 60 h 286"/>
              <a:gd name="T28" fmla="*/ 2883 w 2884"/>
              <a:gd name="T29" fmla="*/ 0 h 286"/>
              <a:gd name="T30" fmla="*/ 0 w 2884"/>
              <a:gd name="T31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20843" name="Rectangle 11">
            <a:extLst>
              <a:ext uri="{FF2B5EF4-FFF2-40B4-BE49-F238E27FC236}">
                <a16:creationId xmlns:a16="http://schemas.microsoft.com/office/drawing/2014/main" id="{E94067AD-51C7-8116-EA09-A62D1F5B96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20844" name="Rectangle 12">
            <a:extLst>
              <a:ext uri="{FF2B5EF4-FFF2-40B4-BE49-F238E27FC236}">
                <a16:creationId xmlns:a16="http://schemas.microsoft.com/office/drawing/2014/main" id="{E43F3D15-72F0-D0AC-0FE6-2529A394B83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20845" name="Rectangle 13">
            <a:extLst>
              <a:ext uri="{FF2B5EF4-FFF2-40B4-BE49-F238E27FC236}">
                <a16:creationId xmlns:a16="http://schemas.microsoft.com/office/drawing/2014/main" id="{F1639966-6B32-C29E-936F-B198B9F2C10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20846" name="Rectangle 14">
            <a:extLst>
              <a:ext uri="{FF2B5EF4-FFF2-40B4-BE49-F238E27FC236}">
                <a16:creationId xmlns:a16="http://schemas.microsoft.com/office/drawing/2014/main" id="{283CD2C0-A4EF-0C0F-C900-E7037F61751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20847" name="Rectangle 15">
            <a:extLst>
              <a:ext uri="{FF2B5EF4-FFF2-40B4-BE49-F238E27FC236}">
                <a16:creationId xmlns:a16="http://schemas.microsoft.com/office/drawing/2014/main" id="{82B2B50D-B1BA-A43F-192A-5EEECD0504C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anose="02020603050405020304" pitchFamily="18" charset="0"/>
              </a:defRPr>
            </a:lvl1pPr>
          </a:lstStyle>
          <a:p>
            <a:fld id="{EC0CE01E-AF66-4A52-A82C-85A67E48E7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20DF7-CF63-191A-41EC-1A210970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742571-4370-66ED-EDDA-4C2A91CA3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934302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14A881-4FB9-EAA7-D6EE-C7FB4CB6F4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D8C60C-6958-F88C-4918-F8A089619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07205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53753-8E9C-69F1-06FA-F3B0D607C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AD79D-B3D3-F2DB-A5B9-10AAD0B28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583365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EC9A0-27BA-A596-6CEE-6809D6AA4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4AA6C-8CEE-CF50-7E32-6A2B17F4C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64447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6B56-9BFD-B4E6-BB17-CF5C6CFEC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5DD0E-1862-8C7E-5F04-0B16002D5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286EFB-5E02-E264-6C50-162147D17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60012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BABB6-B7B1-BB72-98E3-0D190A07A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85D82-8F5A-94E9-3C5F-0A7E49C92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1FF18-C4EE-E1F1-46C7-EB3BD0AB5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84B08B-A488-74C0-41CF-00B338083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A58893-3FAD-FAF1-D5C2-0A7CEF83B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674519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FC902-3E18-D3E6-FF1C-895257E0C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3284965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6024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07462-4FB4-49F7-521D-2613B869E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9CE03-F15A-8629-90C2-57397B02C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7B1601-304D-E1BF-DFEC-893E19BFA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478399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FF66-566E-0947-7699-1978F59FE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4AA316-52D1-6A83-7848-F1FDACB72F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57F03F-B6CA-985C-2101-8AF4098B13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360992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82DA6E3A-7CA7-C06F-2E6E-1797C5006517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19811" name="Freeform 3">
            <a:extLst>
              <a:ext uri="{FF2B5EF4-FFF2-40B4-BE49-F238E27FC236}">
                <a16:creationId xmlns:a16="http://schemas.microsoft.com/office/drawing/2014/main" id="{213C7EB2-A7A0-0CE3-B2AC-A3E80430B847}"/>
              </a:ext>
            </a:extLst>
          </p:cNvPr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>
              <a:gd name="T0" fmla="*/ 0 w 3625"/>
              <a:gd name="T1" fmla="*/ 1491 h 1492"/>
              <a:gd name="T2" fmla="*/ 0 w 3625"/>
              <a:gd name="T3" fmla="*/ 0 h 1492"/>
              <a:gd name="T4" fmla="*/ 171 w 3625"/>
              <a:gd name="T5" fmla="*/ 3 h 1492"/>
              <a:gd name="T6" fmla="*/ 355 w 3625"/>
              <a:gd name="T7" fmla="*/ 9 h 1492"/>
              <a:gd name="T8" fmla="*/ 499 w 3625"/>
              <a:gd name="T9" fmla="*/ 21 h 1492"/>
              <a:gd name="T10" fmla="*/ 650 w 3625"/>
              <a:gd name="T11" fmla="*/ 36 h 1492"/>
              <a:gd name="T12" fmla="*/ 809 w 3625"/>
              <a:gd name="T13" fmla="*/ 54 h 1492"/>
              <a:gd name="T14" fmla="*/ 957 w 3625"/>
              <a:gd name="T15" fmla="*/ 78 h 1492"/>
              <a:gd name="T16" fmla="*/ 1119 w 3625"/>
              <a:gd name="T17" fmla="*/ 105 h 1492"/>
              <a:gd name="T18" fmla="*/ 1261 w 3625"/>
              <a:gd name="T19" fmla="*/ 133 h 1492"/>
              <a:gd name="T20" fmla="*/ 1441 w 3625"/>
              <a:gd name="T21" fmla="*/ 175 h 1492"/>
              <a:gd name="T22" fmla="*/ 1598 w 3625"/>
              <a:gd name="T23" fmla="*/ 217 h 1492"/>
              <a:gd name="T24" fmla="*/ 1763 w 3625"/>
              <a:gd name="T25" fmla="*/ 269 h 1492"/>
              <a:gd name="T26" fmla="*/ 1887 w 3625"/>
              <a:gd name="T27" fmla="*/ 308 h 1492"/>
              <a:gd name="T28" fmla="*/ 2085 w 3625"/>
              <a:gd name="T29" fmla="*/ 384 h 1492"/>
              <a:gd name="T30" fmla="*/ 2230 w 3625"/>
              <a:gd name="T31" fmla="*/ 444 h 1492"/>
              <a:gd name="T32" fmla="*/ 2456 w 3625"/>
              <a:gd name="T33" fmla="*/ 547 h 1492"/>
              <a:gd name="T34" fmla="*/ 2666 w 3625"/>
              <a:gd name="T35" fmla="*/ 662 h 1492"/>
              <a:gd name="T36" fmla="*/ 2859 w 3625"/>
              <a:gd name="T37" fmla="*/ 786 h 1492"/>
              <a:gd name="T38" fmla="*/ 3046 w 3625"/>
              <a:gd name="T39" fmla="*/ 920 h 1492"/>
              <a:gd name="T40" fmla="*/ 3193 w 3625"/>
              <a:gd name="T41" fmla="*/ 1038 h 1492"/>
              <a:gd name="T42" fmla="*/ 3332 w 3625"/>
              <a:gd name="T43" fmla="*/ 1168 h 1492"/>
              <a:gd name="T44" fmla="*/ 3440 w 3625"/>
              <a:gd name="T45" fmla="*/ 1280 h 1492"/>
              <a:gd name="T46" fmla="*/ 3524 w 3625"/>
              <a:gd name="T47" fmla="*/ 1380 h 1492"/>
              <a:gd name="T48" fmla="*/ 3624 w 3625"/>
              <a:gd name="T49" fmla="*/ 1491 h 1492"/>
              <a:gd name="T50" fmla="*/ 3608 w 3625"/>
              <a:gd name="T51" fmla="*/ 1491 h 1492"/>
              <a:gd name="T52" fmla="*/ 0 w 3625"/>
              <a:gd name="T53" fmla="*/ 1491 h 1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19812" name="Freeform 4">
            <a:extLst>
              <a:ext uri="{FF2B5EF4-FFF2-40B4-BE49-F238E27FC236}">
                <a16:creationId xmlns:a16="http://schemas.microsoft.com/office/drawing/2014/main" id="{27ADD34F-DD46-A681-0A8F-ADCAD388FF8D}"/>
              </a:ext>
            </a:extLst>
          </p:cNvPr>
          <p:cNvSpPr>
            <a:spLocks/>
          </p:cNvSpPr>
          <p:nvPr/>
        </p:nvSpPr>
        <p:spPr bwMode="white">
          <a:xfrm>
            <a:off x="1" y="3817940"/>
            <a:ext cx="8164513" cy="3019425"/>
          </a:xfrm>
          <a:custGeom>
            <a:avLst/>
            <a:gdLst>
              <a:gd name="T0" fmla="*/ 2718 w 5143"/>
              <a:gd name="T1" fmla="*/ 405 h 1902"/>
              <a:gd name="T2" fmla="*/ 2466 w 5143"/>
              <a:gd name="T3" fmla="*/ 333 h 1902"/>
              <a:gd name="T4" fmla="*/ 2202 w 5143"/>
              <a:gd name="T5" fmla="*/ 261 h 1902"/>
              <a:gd name="T6" fmla="*/ 1929 w 5143"/>
              <a:gd name="T7" fmla="*/ 198 h 1902"/>
              <a:gd name="T8" fmla="*/ 1695 w 5143"/>
              <a:gd name="T9" fmla="*/ 153 h 1902"/>
              <a:gd name="T10" fmla="*/ 1434 w 5143"/>
              <a:gd name="T11" fmla="*/ 111 h 1902"/>
              <a:gd name="T12" fmla="*/ 1188 w 5143"/>
              <a:gd name="T13" fmla="*/ 75 h 1902"/>
              <a:gd name="T14" fmla="*/ 957 w 5143"/>
              <a:gd name="T15" fmla="*/ 48 h 1902"/>
              <a:gd name="T16" fmla="*/ 747 w 5143"/>
              <a:gd name="T17" fmla="*/ 30 h 1902"/>
              <a:gd name="T18" fmla="*/ 501 w 5143"/>
              <a:gd name="T19" fmla="*/ 15 h 1902"/>
              <a:gd name="T20" fmla="*/ 246 w 5143"/>
              <a:gd name="T21" fmla="*/ 3 h 1902"/>
              <a:gd name="T22" fmla="*/ 0 w 5143"/>
              <a:gd name="T23" fmla="*/ 0 h 1902"/>
              <a:gd name="T24" fmla="*/ 0 w 5143"/>
              <a:gd name="T25" fmla="*/ 275 h 1902"/>
              <a:gd name="T26" fmla="*/ 0 w 5143"/>
              <a:gd name="T27" fmla="*/ 345 h 1902"/>
              <a:gd name="T28" fmla="*/ 0 w 5143"/>
              <a:gd name="T29" fmla="*/ 275 h 1902"/>
              <a:gd name="T30" fmla="*/ 0 w 5143"/>
              <a:gd name="T31" fmla="*/ 342 h 1902"/>
              <a:gd name="T32" fmla="*/ 339 w 5143"/>
              <a:gd name="T33" fmla="*/ 351 h 1902"/>
              <a:gd name="T34" fmla="*/ 606 w 5143"/>
              <a:gd name="T35" fmla="*/ 372 h 1902"/>
              <a:gd name="T36" fmla="*/ 852 w 5143"/>
              <a:gd name="T37" fmla="*/ 399 h 1902"/>
              <a:gd name="T38" fmla="*/ 1068 w 5143"/>
              <a:gd name="T39" fmla="*/ 435 h 1902"/>
              <a:gd name="T40" fmla="*/ 1275 w 5143"/>
              <a:gd name="T41" fmla="*/ 474 h 1902"/>
              <a:gd name="T42" fmla="*/ 1545 w 5143"/>
              <a:gd name="T43" fmla="*/ 540 h 1902"/>
              <a:gd name="T44" fmla="*/ 1761 w 5143"/>
              <a:gd name="T45" fmla="*/ 603 h 1902"/>
              <a:gd name="T46" fmla="*/ 1971 w 5143"/>
              <a:gd name="T47" fmla="*/ 678 h 1902"/>
              <a:gd name="T48" fmla="*/ 2166 w 5143"/>
              <a:gd name="T49" fmla="*/ 747 h 1902"/>
              <a:gd name="T50" fmla="*/ 2397 w 5143"/>
              <a:gd name="T51" fmla="*/ 852 h 1902"/>
              <a:gd name="T52" fmla="*/ 2613 w 5143"/>
              <a:gd name="T53" fmla="*/ 960 h 1902"/>
              <a:gd name="T54" fmla="*/ 2832 w 5143"/>
              <a:gd name="T55" fmla="*/ 1095 h 1902"/>
              <a:gd name="T56" fmla="*/ 3012 w 5143"/>
              <a:gd name="T57" fmla="*/ 1212 h 1902"/>
              <a:gd name="T58" fmla="*/ 3186 w 5143"/>
              <a:gd name="T59" fmla="*/ 1347 h 1902"/>
              <a:gd name="T60" fmla="*/ 3351 w 5143"/>
              <a:gd name="T61" fmla="*/ 1497 h 1902"/>
              <a:gd name="T62" fmla="*/ 3480 w 5143"/>
              <a:gd name="T63" fmla="*/ 1629 h 1902"/>
              <a:gd name="T64" fmla="*/ 3612 w 5143"/>
              <a:gd name="T65" fmla="*/ 1785 h 1902"/>
              <a:gd name="T66" fmla="*/ 3699 w 5143"/>
              <a:gd name="T67" fmla="*/ 1901 h 1902"/>
              <a:gd name="T68" fmla="*/ 5142 w 5143"/>
              <a:gd name="T69" fmla="*/ 1901 h 1902"/>
              <a:gd name="T70" fmla="*/ 5076 w 5143"/>
              <a:gd name="T71" fmla="*/ 1827 h 1902"/>
              <a:gd name="T72" fmla="*/ 4968 w 5143"/>
              <a:gd name="T73" fmla="*/ 1707 h 1902"/>
              <a:gd name="T74" fmla="*/ 4797 w 5143"/>
              <a:gd name="T75" fmla="*/ 1539 h 1902"/>
              <a:gd name="T76" fmla="*/ 4617 w 5143"/>
              <a:gd name="T77" fmla="*/ 1383 h 1902"/>
              <a:gd name="T78" fmla="*/ 4410 w 5143"/>
              <a:gd name="T79" fmla="*/ 1221 h 1902"/>
              <a:gd name="T80" fmla="*/ 4185 w 5143"/>
              <a:gd name="T81" fmla="*/ 1071 h 1902"/>
              <a:gd name="T82" fmla="*/ 3960 w 5143"/>
              <a:gd name="T83" fmla="*/ 939 h 1902"/>
              <a:gd name="T84" fmla="*/ 3708 w 5143"/>
              <a:gd name="T85" fmla="*/ 801 h 1902"/>
              <a:gd name="T86" fmla="*/ 3492 w 5143"/>
              <a:gd name="T87" fmla="*/ 702 h 1902"/>
              <a:gd name="T88" fmla="*/ 3231 w 5143"/>
              <a:gd name="T89" fmla="*/ 588 h 1902"/>
              <a:gd name="T90" fmla="*/ 2964 w 5143"/>
              <a:gd name="T91" fmla="*/ 489 h 1902"/>
              <a:gd name="T92" fmla="*/ 2718 w 5143"/>
              <a:gd name="T93" fmla="*/ 405 h 1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19813" name="Freeform 5">
            <a:extLst>
              <a:ext uri="{FF2B5EF4-FFF2-40B4-BE49-F238E27FC236}">
                <a16:creationId xmlns:a16="http://schemas.microsoft.com/office/drawing/2014/main" id="{F09E802A-0672-1482-1893-87D364F9136C}"/>
              </a:ext>
            </a:extLst>
          </p:cNvPr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>
              <a:gd name="T0" fmla="*/ 0 w 5760"/>
              <a:gd name="T1" fmla="*/ 0 h 2325"/>
              <a:gd name="T2" fmla="*/ 0 w 5760"/>
              <a:gd name="T3" fmla="*/ 339 h 2325"/>
              <a:gd name="T4" fmla="*/ 558 w 5760"/>
              <a:gd name="T5" fmla="*/ 357 h 2325"/>
              <a:gd name="T6" fmla="*/ 807 w 5760"/>
              <a:gd name="T7" fmla="*/ 375 h 2325"/>
              <a:gd name="T8" fmla="*/ 1056 w 5760"/>
              <a:gd name="T9" fmla="*/ 399 h 2325"/>
              <a:gd name="T10" fmla="*/ 1272 w 5760"/>
              <a:gd name="T11" fmla="*/ 426 h 2325"/>
              <a:gd name="T12" fmla="*/ 1539 w 5760"/>
              <a:gd name="T13" fmla="*/ 465 h 2325"/>
              <a:gd name="T14" fmla="*/ 1791 w 5760"/>
              <a:gd name="T15" fmla="*/ 510 h 2325"/>
              <a:gd name="T16" fmla="*/ 2076 w 5760"/>
              <a:gd name="T17" fmla="*/ 570 h 2325"/>
              <a:gd name="T18" fmla="*/ 2334 w 5760"/>
              <a:gd name="T19" fmla="*/ 630 h 2325"/>
              <a:gd name="T20" fmla="*/ 2544 w 5760"/>
              <a:gd name="T21" fmla="*/ 687 h 2325"/>
              <a:gd name="T22" fmla="*/ 2775 w 5760"/>
              <a:gd name="T23" fmla="*/ 759 h 2325"/>
              <a:gd name="T24" fmla="*/ 3003 w 5760"/>
              <a:gd name="T25" fmla="*/ 837 h 2325"/>
              <a:gd name="T26" fmla="*/ 3231 w 5760"/>
              <a:gd name="T27" fmla="*/ 924 h 2325"/>
              <a:gd name="T28" fmla="*/ 3438 w 5760"/>
              <a:gd name="T29" fmla="*/ 1005 h 2325"/>
              <a:gd name="T30" fmla="*/ 3663 w 5760"/>
              <a:gd name="T31" fmla="*/ 1110 h 2325"/>
              <a:gd name="T32" fmla="*/ 3903 w 5760"/>
              <a:gd name="T33" fmla="*/ 1233 h 2325"/>
              <a:gd name="T34" fmla="*/ 4149 w 5760"/>
              <a:gd name="T35" fmla="*/ 1374 h 2325"/>
              <a:gd name="T36" fmla="*/ 4353 w 5760"/>
              <a:gd name="T37" fmla="*/ 1506 h 2325"/>
              <a:gd name="T38" fmla="*/ 4491 w 5760"/>
              <a:gd name="T39" fmla="*/ 1602 h 2325"/>
              <a:gd name="T40" fmla="*/ 4668 w 5760"/>
              <a:gd name="T41" fmla="*/ 1740 h 2325"/>
              <a:gd name="T42" fmla="*/ 4824 w 5760"/>
              <a:gd name="T43" fmla="*/ 1875 h 2325"/>
              <a:gd name="T44" fmla="*/ 4968 w 5760"/>
              <a:gd name="T45" fmla="*/ 2016 h 2325"/>
              <a:gd name="T46" fmla="*/ 5100 w 5760"/>
              <a:gd name="T47" fmla="*/ 2154 h 2325"/>
              <a:gd name="T48" fmla="*/ 5238 w 5760"/>
              <a:gd name="T49" fmla="*/ 2324 h 2325"/>
              <a:gd name="T50" fmla="*/ 5759 w 5760"/>
              <a:gd name="T51" fmla="*/ 2324 h 2325"/>
              <a:gd name="T52" fmla="*/ 5759 w 5760"/>
              <a:gd name="T53" fmla="*/ 1245 h 2325"/>
              <a:gd name="T54" fmla="*/ 5580 w 5760"/>
              <a:gd name="T55" fmla="*/ 1119 h 2325"/>
              <a:gd name="T56" fmla="*/ 5400 w 5760"/>
              <a:gd name="T57" fmla="*/ 1020 h 2325"/>
              <a:gd name="T58" fmla="*/ 5205 w 5760"/>
              <a:gd name="T59" fmla="*/ 918 h 2325"/>
              <a:gd name="T60" fmla="*/ 5031 w 5760"/>
              <a:gd name="T61" fmla="*/ 837 h 2325"/>
              <a:gd name="T62" fmla="*/ 4866 w 5760"/>
              <a:gd name="T63" fmla="*/ 771 h 2325"/>
              <a:gd name="T64" fmla="*/ 4710 w 5760"/>
              <a:gd name="T65" fmla="*/ 711 h 2325"/>
              <a:gd name="T66" fmla="*/ 4545 w 5760"/>
              <a:gd name="T67" fmla="*/ 651 h 2325"/>
              <a:gd name="T68" fmla="*/ 4386 w 5760"/>
              <a:gd name="T69" fmla="*/ 600 h 2325"/>
              <a:gd name="T70" fmla="*/ 4248 w 5760"/>
              <a:gd name="T71" fmla="*/ 552 h 2325"/>
              <a:gd name="T72" fmla="*/ 3993 w 5760"/>
              <a:gd name="T73" fmla="*/ 483 h 2325"/>
              <a:gd name="T74" fmla="*/ 3777 w 5760"/>
              <a:gd name="T75" fmla="*/ 423 h 2325"/>
              <a:gd name="T76" fmla="*/ 3564 w 5760"/>
              <a:gd name="T77" fmla="*/ 375 h 2325"/>
              <a:gd name="T78" fmla="*/ 3282 w 5760"/>
              <a:gd name="T79" fmla="*/ 312 h 2325"/>
              <a:gd name="T80" fmla="*/ 3003 w 5760"/>
              <a:gd name="T81" fmla="*/ 261 h 2325"/>
              <a:gd name="T82" fmla="*/ 2733 w 5760"/>
              <a:gd name="T83" fmla="*/ 213 h 2325"/>
              <a:gd name="T84" fmla="*/ 2451 w 5760"/>
              <a:gd name="T85" fmla="*/ 171 h 2325"/>
              <a:gd name="T86" fmla="*/ 2211 w 5760"/>
              <a:gd name="T87" fmla="*/ 138 h 2325"/>
              <a:gd name="T88" fmla="*/ 1974 w 5760"/>
              <a:gd name="T89" fmla="*/ 108 h 2325"/>
              <a:gd name="T90" fmla="*/ 1665 w 5760"/>
              <a:gd name="T91" fmla="*/ 81 h 2325"/>
              <a:gd name="T92" fmla="*/ 1437 w 5760"/>
              <a:gd name="T93" fmla="*/ 60 h 2325"/>
              <a:gd name="T94" fmla="*/ 1125 w 5760"/>
              <a:gd name="T95" fmla="*/ 36 h 2325"/>
              <a:gd name="T96" fmla="*/ 828 w 5760"/>
              <a:gd name="T97" fmla="*/ 21 h 2325"/>
              <a:gd name="T98" fmla="*/ 558 w 5760"/>
              <a:gd name="T99" fmla="*/ 12 h 2325"/>
              <a:gd name="T100" fmla="*/ 282 w 5760"/>
              <a:gd name="T101" fmla="*/ 3 h 2325"/>
              <a:gd name="T102" fmla="*/ 0 w 5760"/>
              <a:gd name="T103" fmla="*/ 0 h 2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19814" name="Freeform 6">
            <a:extLst>
              <a:ext uri="{FF2B5EF4-FFF2-40B4-BE49-F238E27FC236}">
                <a16:creationId xmlns:a16="http://schemas.microsoft.com/office/drawing/2014/main" id="{41C85D52-77DA-A089-9920-253DC1EE93CE}"/>
              </a:ext>
            </a:extLst>
          </p:cNvPr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>
              <a:gd name="T0" fmla="*/ 0 w 5760"/>
              <a:gd name="T1" fmla="*/ 0 h 1573"/>
              <a:gd name="T2" fmla="*/ 0 w 5760"/>
              <a:gd name="T3" fmla="*/ 351 h 1573"/>
              <a:gd name="T4" fmla="*/ 282 w 5760"/>
              <a:gd name="T5" fmla="*/ 357 h 1573"/>
              <a:gd name="T6" fmla="*/ 627 w 5760"/>
              <a:gd name="T7" fmla="*/ 363 h 1573"/>
              <a:gd name="T8" fmla="*/ 960 w 5760"/>
              <a:gd name="T9" fmla="*/ 375 h 1573"/>
              <a:gd name="T10" fmla="*/ 1218 w 5760"/>
              <a:gd name="T11" fmla="*/ 393 h 1573"/>
              <a:gd name="T12" fmla="*/ 1470 w 5760"/>
              <a:gd name="T13" fmla="*/ 411 h 1573"/>
              <a:gd name="T14" fmla="*/ 1746 w 5760"/>
              <a:gd name="T15" fmla="*/ 435 h 1573"/>
              <a:gd name="T16" fmla="*/ 2022 w 5760"/>
              <a:gd name="T17" fmla="*/ 462 h 1573"/>
              <a:gd name="T18" fmla="*/ 2340 w 5760"/>
              <a:gd name="T19" fmla="*/ 504 h 1573"/>
              <a:gd name="T20" fmla="*/ 2664 w 5760"/>
              <a:gd name="T21" fmla="*/ 549 h 1573"/>
              <a:gd name="T22" fmla="*/ 2952 w 5760"/>
              <a:gd name="T23" fmla="*/ 597 h 1573"/>
              <a:gd name="T24" fmla="*/ 3225 w 5760"/>
              <a:gd name="T25" fmla="*/ 648 h 1573"/>
              <a:gd name="T26" fmla="*/ 3513 w 5760"/>
              <a:gd name="T27" fmla="*/ 708 h 1573"/>
              <a:gd name="T28" fmla="*/ 3693 w 5760"/>
              <a:gd name="T29" fmla="*/ 750 h 1573"/>
              <a:gd name="T30" fmla="*/ 3936 w 5760"/>
              <a:gd name="T31" fmla="*/ 810 h 1573"/>
              <a:gd name="T32" fmla="*/ 4095 w 5760"/>
              <a:gd name="T33" fmla="*/ 855 h 1573"/>
              <a:gd name="T34" fmla="*/ 4281 w 5760"/>
              <a:gd name="T35" fmla="*/ 909 h 1573"/>
              <a:gd name="T36" fmla="*/ 4503 w 5760"/>
              <a:gd name="T37" fmla="*/ 981 h 1573"/>
              <a:gd name="T38" fmla="*/ 4704 w 5760"/>
              <a:gd name="T39" fmla="*/ 1053 h 1573"/>
              <a:gd name="T40" fmla="*/ 4911 w 5760"/>
              <a:gd name="T41" fmla="*/ 1131 h 1573"/>
              <a:gd name="T42" fmla="*/ 5073 w 5760"/>
              <a:gd name="T43" fmla="*/ 1197 h 1573"/>
              <a:gd name="T44" fmla="*/ 5256 w 5760"/>
              <a:gd name="T45" fmla="*/ 1281 h 1573"/>
              <a:gd name="T46" fmla="*/ 5475 w 5760"/>
              <a:gd name="T47" fmla="*/ 1401 h 1573"/>
              <a:gd name="T48" fmla="*/ 5628 w 5760"/>
              <a:gd name="T49" fmla="*/ 1482 h 1573"/>
              <a:gd name="T50" fmla="*/ 5759 w 5760"/>
              <a:gd name="T51" fmla="*/ 1572 h 1573"/>
              <a:gd name="T52" fmla="*/ 5759 w 5760"/>
              <a:gd name="T53" fmla="*/ 633 h 1573"/>
              <a:gd name="T54" fmla="*/ 5493 w 5760"/>
              <a:gd name="T55" fmla="*/ 570 h 1573"/>
              <a:gd name="T56" fmla="*/ 5214 w 5760"/>
              <a:gd name="T57" fmla="*/ 501 h 1573"/>
              <a:gd name="T58" fmla="*/ 4950 w 5760"/>
              <a:gd name="T59" fmla="*/ 444 h 1573"/>
              <a:gd name="T60" fmla="*/ 4701 w 5760"/>
              <a:gd name="T61" fmla="*/ 396 h 1573"/>
              <a:gd name="T62" fmla="*/ 4425 w 5760"/>
              <a:gd name="T63" fmla="*/ 348 h 1573"/>
              <a:gd name="T64" fmla="*/ 4110 w 5760"/>
              <a:gd name="T65" fmla="*/ 294 h 1573"/>
              <a:gd name="T66" fmla="*/ 3813 w 5760"/>
              <a:gd name="T67" fmla="*/ 252 h 1573"/>
              <a:gd name="T68" fmla="*/ 3549 w 5760"/>
              <a:gd name="T69" fmla="*/ 213 h 1573"/>
              <a:gd name="T70" fmla="*/ 3261 w 5760"/>
              <a:gd name="T71" fmla="*/ 183 h 1573"/>
              <a:gd name="T72" fmla="*/ 3015 w 5760"/>
              <a:gd name="T73" fmla="*/ 153 h 1573"/>
              <a:gd name="T74" fmla="*/ 2757 w 5760"/>
              <a:gd name="T75" fmla="*/ 129 h 1573"/>
              <a:gd name="T76" fmla="*/ 2520 w 5760"/>
              <a:gd name="T77" fmla="*/ 105 h 1573"/>
              <a:gd name="T78" fmla="*/ 2301 w 5760"/>
              <a:gd name="T79" fmla="*/ 87 h 1573"/>
              <a:gd name="T80" fmla="*/ 2013 w 5760"/>
              <a:gd name="T81" fmla="*/ 66 h 1573"/>
              <a:gd name="T82" fmla="*/ 1731 w 5760"/>
              <a:gd name="T83" fmla="*/ 48 h 1573"/>
              <a:gd name="T84" fmla="*/ 1524 w 5760"/>
              <a:gd name="T85" fmla="*/ 39 h 1573"/>
              <a:gd name="T86" fmla="*/ 1260 w 5760"/>
              <a:gd name="T87" fmla="*/ 27 h 1573"/>
              <a:gd name="T88" fmla="*/ 966 w 5760"/>
              <a:gd name="T89" fmla="*/ 15 h 1573"/>
              <a:gd name="T90" fmla="*/ 714 w 5760"/>
              <a:gd name="T91" fmla="*/ 12 h 1573"/>
              <a:gd name="T92" fmla="*/ 510 w 5760"/>
              <a:gd name="T93" fmla="*/ 6 h 1573"/>
              <a:gd name="T94" fmla="*/ 243 w 5760"/>
              <a:gd name="T95" fmla="*/ 0 h 1573"/>
              <a:gd name="T96" fmla="*/ 0 w 5760"/>
              <a:gd name="T97" fmla="*/ 0 h 1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19815" name="Freeform 7">
            <a:extLst>
              <a:ext uri="{FF2B5EF4-FFF2-40B4-BE49-F238E27FC236}">
                <a16:creationId xmlns:a16="http://schemas.microsoft.com/office/drawing/2014/main" id="{38DF7AE0-CBE8-238F-065D-967D190427D0}"/>
              </a:ext>
            </a:extLst>
          </p:cNvPr>
          <p:cNvSpPr>
            <a:spLocks/>
          </p:cNvSpPr>
          <p:nvPr/>
        </p:nvSpPr>
        <p:spPr bwMode="white">
          <a:xfrm>
            <a:off x="0" y="1793877"/>
            <a:ext cx="9144000" cy="1539875"/>
          </a:xfrm>
          <a:custGeom>
            <a:avLst/>
            <a:gdLst>
              <a:gd name="T0" fmla="*/ 0 w 5760"/>
              <a:gd name="T1" fmla="*/ 0 h 970"/>
              <a:gd name="T2" fmla="*/ 0 w 5760"/>
              <a:gd name="T3" fmla="*/ 339 h 970"/>
              <a:gd name="T4" fmla="*/ 318 w 5760"/>
              <a:gd name="T5" fmla="*/ 342 h 970"/>
              <a:gd name="T6" fmla="*/ 591 w 5760"/>
              <a:gd name="T7" fmla="*/ 348 h 970"/>
              <a:gd name="T8" fmla="*/ 846 w 5760"/>
              <a:gd name="T9" fmla="*/ 354 h 970"/>
              <a:gd name="T10" fmla="*/ 1074 w 5760"/>
              <a:gd name="T11" fmla="*/ 360 h 970"/>
              <a:gd name="T12" fmla="*/ 1314 w 5760"/>
              <a:gd name="T13" fmla="*/ 366 h 970"/>
              <a:gd name="T14" fmla="*/ 1599 w 5760"/>
              <a:gd name="T15" fmla="*/ 381 h 970"/>
              <a:gd name="T16" fmla="*/ 1911 w 5760"/>
              <a:gd name="T17" fmla="*/ 399 h 970"/>
              <a:gd name="T18" fmla="*/ 2241 w 5760"/>
              <a:gd name="T19" fmla="*/ 420 h 970"/>
              <a:gd name="T20" fmla="*/ 2619 w 5760"/>
              <a:gd name="T21" fmla="*/ 453 h 970"/>
              <a:gd name="T22" fmla="*/ 2889 w 5760"/>
              <a:gd name="T23" fmla="*/ 477 h 970"/>
              <a:gd name="T24" fmla="*/ 3177 w 5760"/>
              <a:gd name="T25" fmla="*/ 507 h 970"/>
              <a:gd name="T26" fmla="*/ 3498 w 5760"/>
              <a:gd name="T27" fmla="*/ 543 h 970"/>
              <a:gd name="T28" fmla="*/ 3813 w 5760"/>
              <a:gd name="T29" fmla="*/ 585 h 970"/>
              <a:gd name="T30" fmla="*/ 4044 w 5760"/>
              <a:gd name="T31" fmla="*/ 618 h 970"/>
              <a:gd name="T32" fmla="*/ 4365 w 5760"/>
              <a:gd name="T33" fmla="*/ 669 h 970"/>
              <a:gd name="T34" fmla="*/ 4683 w 5760"/>
              <a:gd name="T35" fmla="*/ 726 h 970"/>
              <a:gd name="T36" fmla="*/ 4980 w 5760"/>
              <a:gd name="T37" fmla="*/ 786 h 970"/>
              <a:gd name="T38" fmla="*/ 5268 w 5760"/>
              <a:gd name="T39" fmla="*/ 846 h 970"/>
              <a:gd name="T40" fmla="*/ 5646 w 5760"/>
              <a:gd name="T41" fmla="*/ 942 h 970"/>
              <a:gd name="T42" fmla="*/ 5759 w 5760"/>
              <a:gd name="T43" fmla="*/ 969 h 970"/>
              <a:gd name="T44" fmla="*/ 5759 w 5760"/>
              <a:gd name="T45" fmla="*/ 0 h 970"/>
              <a:gd name="T46" fmla="*/ 0 w 5760"/>
              <a:gd name="T47" fmla="*/ 0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19816" name="Freeform 8">
            <a:extLst>
              <a:ext uri="{FF2B5EF4-FFF2-40B4-BE49-F238E27FC236}">
                <a16:creationId xmlns:a16="http://schemas.microsoft.com/office/drawing/2014/main" id="{03A0B1B4-E108-B70F-53E8-2B4AA0A30F56}"/>
              </a:ext>
            </a:extLst>
          </p:cNvPr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>
              <a:gd name="T0" fmla="*/ 0 w 5760"/>
              <a:gd name="T1" fmla="*/ 753 h 1060"/>
              <a:gd name="T2" fmla="*/ 0 w 5760"/>
              <a:gd name="T3" fmla="*/ 1059 h 1060"/>
              <a:gd name="T4" fmla="*/ 5759 w 5760"/>
              <a:gd name="T5" fmla="*/ 1059 h 1060"/>
              <a:gd name="T6" fmla="*/ 5759 w 5760"/>
              <a:gd name="T7" fmla="*/ 0 h 1060"/>
              <a:gd name="T8" fmla="*/ 5430 w 5760"/>
              <a:gd name="T9" fmla="*/ 0 h 1060"/>
              <a:gd name="T10" fmla="*/ 5298 w 5760"/>
              <a:gd name="T11" fmla="*/ 84 h 1060"/>
              <a:gd name="T12" fmla="*/ 5136 w 5760"/>
              <a:gd name="T13" fmla="*/ 159 h 1060"/>
              <a:gd name="T14" fmla="*/ 4968 w 5760"/>
              <a:gd name="T15" fmla="*/ 222 h 1060"/>
              <a:gd name="T16" fmla="*/ 4812 w 5760"/>
              <a:gd name="T17" fmla="*/ 267 h 1060"/>
              <a:gd name="T18" fmla="*/ 4626 w 5760"/>
              <a:gd name="T19" fmla="*/ 324 h 1060"/>
              <a:gd name="T20" fmla="*/ 4440 w 5760"/>
              <a:gd name="T21" fmla="*/ 366 h 1060"/>
              <a:gd name="T22" fmla="*/ 4230 w 5760"/>
              <a:gd name="T23" fmla="*/ 414 h 1060"/>
              <a:gd name="T24" fmla="*/ 3939 w 5760"/>
              <a:gd name="T25" fmla="*/ 468 h 1060"/>
              <a:gd name="T26" fmla="*/ 3711 w 5760"/>
              <a:gd name="T27" fmla="*/ 504 h 1060"/>
              <a:gd name="T28" fmla="*/ 3441 w 5760"/>
              <a:gd name="T29" fmla="*/ 543 h 1060"/>
              <a:gd name="T30" fmla="*/ 3189 w 5760"/>
              <a:gd name="T31" fmla="*/ 579 h 1060"/>
              <a:gd name="T32" fmla="*/ 2925 w 5760"/>
              <a:gd name="T33" fmla="*/ 606 h 1060"/>
              <a:gd name="T34" fmla="*/ 2679 w 5760"/>
              <a:gd name="T35" fmla="*/ 633 h 1060"/>
              <a:gd name="T36" fmla="*/ 2418 w 5760"/>
              <a:gd name="T37" fmla="*/ 654 h 1060"/>
              <a:gd name="T38" fmla="*/ 2142 w 5760"/>
              <a:gd name="T39" fmla="*/ 675 h 1060"/>
              <a:gd name="T40" fmla="*/ 1896 w 5760"/>
              <a:gd name="T41" fmla="*/ 693 h 1060"/>
              <a:gd name="T42" fmla="*/ 1647 w 5760"/>
              <a:gd name="T43" fmla="*/ 708 h 1060"/>
              <a:gd name="T44" fmla="*/ 1404 w 5760"/>
              <a:gd name="T45" fmla="*/ 720 h 1060"/>
              <a:gd name="T46" fmla="*/ 1170 w 5760"/>
              <a:gd name="T47" fmla="*/ 732 h 1060"/>
              <a:gd name="T48" fmla="*/ 906 w 5760"/>
              <a:gd name="T49" fmla="*/ 738 h 1060"/>
              <a:gd name="T50" fmla="*/ 534 w 5760"/>
              <a:gd name="T51" fmla="*/ 747 h 1060"/>
              <a:gd name="T52" fmla="*/ 201 w 5760"/>
              <a:gd name="T53" fmla="*/ 753 h 1060"/>
              <a:gd name="T54" fmla="*/ 0 w 5760"/>
              <a:gd name="T55" fmla="*/ 753 h 10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19817" name="Freeform 9">
            <a:extLst>
              <a:ext uri="{FF2B5EF4-FFF2-40B4-BE49-F238E27FC236}">
                <a16:creationId xmlns:a16="http://schemas.microsoft.com/office/drawing/2014/main" id="{F9824B93-8C66-5E3E-05CB-0AD475C56DCA}"/>
              </a:ext>
            </a:extLst>
          </p:cNvPr>
          <p:cNvSpPr>
            <a:spLocks/>
          </p:cNvSpPr>
          <p:nvPr/>
        </p:nvSpPr>
        <p:spPr bwMode="white">
          <a:xfrm>
            <a:off x="1" y="-20638"/>
            <a:ext cx="8388350" cy="1068388"/>
          </a:xfrm>
          <a:custGeom>
            <a:avLst/>
            <a:gdLst>
              <a:gd name="T0" fmla="*/ 0 w 5284"/>
              <a:gd name="T1" fmla="*/ 366 h 673"/>
              <a:gd name="T2" fmla="*/ 0 w 5284"/>
              <a:gd name="T3" fmla="*/ 672 h 673"/>
              <a:gd name="T4" fmla="*/ 303 w 5284"/>
              <a:gd name="T5" fmla="*/ 672 h 673"/>
              <a:gd name="T6" fmla="*/ 723 w 5284"/>
              <a:gd name="T7" fmla="*/ 663 h 673"/>
              <a:gd name="T8" fmla="*/ 1020 w 5284"/>
              <a:gd name="T9" fmla="*/ 654 h 673"/>
              <a:gd name="T10" fmla="*/ 1302 w 5284"/>
              <a:gd name="T11" fmla="*/ 642 h 673"/>
              <a:gd name="T12" fmla="*/ 1554 w 5284"/>
              <a:gd name="T13" fmla="*/ 630 h 673"/>
              <a:gd name="T14" fmla="*/ 1779 w 5284"/>
              <a:gd name="T15" fmla="*/ 615 h 673"/>
              <a:gd name="T16" fmla="*/ 1962 w 5284"/>
              <a:gd name="T17" fmla="*/ 606 h 673"/>
              <a:gd name="T18" fmla="*/ 2193 w 5284"/>
              <a:gd name="T19" fmla="*/ 588 h 673"/>
              <a:gd name="T20" fmla="*/ 2448 w 5284"/>
              <a:gd name="T21" fmla="*/ 570 h 673"/>
              <a:gd name="T22" fmla="*/ 2700 w 5284"/>
              <a:gd name="T23" fmla="*/ 546 h 673"/>
              <a:gd name="T24" fmla="*/ 2904 w 5284"/>
              <a:gd name="T25" fmla="*/ 528 h 673"/>
              <a:gd name="T26" fmla="*/ 3138 w 5284"/>
              <a:gd name="T27" fmla="*/ 498 h 673"/>
              <a:gd name="T28" fmla="*/ 3324 w 5284"/>
              <a:gd name="T29" fmla="*/ 474 h 673"/>
              <a:gd name="T30" fmla="*/ 3534 w 5284"/>
              <a:gd name="T31" fmla="*/ 447 h 673"/>
              <a:gd name="T32" fmla="*/ 3735 w 5284"/>
              <a:gd name="T33" fmla="*/ 420 h 673"/>
              <a:gd name="T34" fmla="*/ 3933 w 5284"/>
              <a:gd name="T35" fmla="*/ 384 h 673"/>
              <a:gd name="T36" fmla="*/ 4116 w 5284"/>
              <a:gd name="T37" fmla="*/ 351 h 673"/>
              <a:gd name="T38" fmla="*/ 4266 w 5284"/>
              <a:gd name="T39" fmla="*/ 318 h 673"/>
              <a:gd name="T40" fmla="*/ 4446 w 5284"/>
              <a:gd name="T41" fmla="*/ 279 h 673"/>
              <a:gd name="T42" fmla="*/ 4620 w 5284"/>
              <a:gd name="T43" fmla="*/ 237 h 673"/>
              <a:gd name="T44" fmla="*/ 4779 w 5284"/>
              <a:gd name="T45" fmla="*/ 192 h 673"/>
              <a:gd name="T46" fmla="*/ 4920 w 5284"/>
              <a:gd name="T47" fmla="*/ 147 h 673"/>
              <a:gd name="T48" fmla="*/ 5085 w 5284"/>
              <a:gd name="T49" fmla="*/ 90 h 673"/>
              <a:gd name="T50" fmla="*/ 5193 w 5284"/>
              <a:gd name="T51" fmla="*/ 42 h 673"/>
              <a:gd name="T52" fmla="*/ 5283 w 5284"/>
              <a:gd name="T53" fmla="*/ 0 h 673"/>
              <a:gd name="T54" fmla="*/ 3201 w 5284"/>
              <a:gd name="T55" fmla="*/ 0 h 673"/>
              <a:gd name="T56" fmla="*/ 2982 w 5284"/>
              <a:gd name="T57" fmla="*/ 57 h 673"/>
              <a:gd name="T58" fmla="*/ 2775 w 5284"/>
              <a:gd name="T59" fmla="*/ 108 h 673"/>
              <a:gd name="T60" fmla="*/ 2562 w 5284"/>
              <a:gd name="T61" fmla="*/ 150 h 673"/>
              <a:gd name="T62" fmla="*/ 2397 w 5284"/>
              <a:gd name="T63" fmla="*/ 183 h 673"/>
              <a:gd name="T64" fmla="*/ 2205 w 5284"/>
              <a:gd name="T65" fmla="*/ 213 h 673"/>
              <a:gd name="T66" fmla="*/ 2001 w 5284"/>
              <a:gd name="T67" fmla="*/ 243 h 673"/>
              <a:gd name="T68" fmla="*/ 1776 w 5284"/>
              <a:gd name="T69" fmla="*/ 273 h 673"/>
              <a:gd name="T70" fmla="*/ 1536 w 5284"/>
              <a:gd name="T71" fmla="*/ 297 h 673"/>
              <a:gd name="T72" fmla="*/ 1344 w 5284"/>
              <a:gd name="T73" fmla="*/ 312 h 673"/>
              <a:gd name="T74" fmla="*/ 1134 w 5284"/>
              <a:gd name="T75" fmla="*/ 330 h 673"/>
              <a:gd name="T76" fmla="*/ 921 w 5284"/>
              <a:gd name="T77" fmla="*/ 342 h 673"/>
              <a:gd name="T78" fmla="*/ 696 w 5284"/>
              <a:gd name="T79" fmla="*/ 354 h 673"/>
              <a:gd name="T80" fmla="*/ 501 w 5284"/>
              <a:gd name="T81" fmla="*/ 360 h 673"/>
              <a:gd name="T82" fmla="*/ 279 w 5284"/>
              <a:gd name="T83" fmla="*/ 366 h 673"/>
              <a:gd name="T84" fmla="*/ 99 w 5284"/>
              <a:gd name="T85" fmla="*/ 369 h 673"/>
              <a:gd name="T86" fmla="*/ 0 w 5284"/>
              <a:gd name="T87" fmla="*/ 366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19818" name="Freeform 10">
            <a:extLst>
              <a:ext uri="{FF2B5EF4-FFF2-40B4-BE49-F238E27FC236}">
                <a16:creationId xmlns:a16="http://schemas.microsoft.com/office/drawing/2014/main" id="{AC9CD13A-6B15-8DE7-95BD-BC0D4EC6F925}"/>
              </a:ext>
            </a:extLst>
          </p:cNvPr>
          <p:cNvSpPr>
            <a:spLocks/>
          </p:cNvSpPr>
          <p:nvPr/>
        </p:nvSpPr>
        <p:spPr bwMode="white">
          <a:xfrm>
            <a:off x="1" y="-20638"/>
            <a:ext cx="4578350" cy="454026"/>
          </a:xfrm>
          <a:custGeom>
            <a:avLst/>
            <a:gdLst>
              <a:gd name="T0" fmla="*/ 0 w 2884"/>
              <a:gd name="T1" fmla="*/ 0 h 286"/>
              <a:gd name="T2" fmla="*/ 0 w 2884"/>
              <a:gd name="T3" fmla="*/ 285 h 286"/>
              <a:gd name="T4" fmla="*/ 192 w 2884"/>
              <a:gd name="T5" fmla="*/ 285 h 286"/>
              <a:gd name="T6" fmla="*/ 384 w 2884"/>
              <a:gd name="T7" fmla="*/ 282 h 286"/>
              <a:gd name="T8" fmla="*/ 579 w 2884"/>
              <a:gd name="T9" fmla="*/ 276 h 286"/>
              <a:gd name="T10" fmla="*/ 789 w 2884"/>
              <a:gd name="T11" fmla="*/ 267 h 286"/>
              <a:gd name="T12" fmla="*/ 999 w 2884"/>
              <a:gd name="T13" fmla="*/ 258 h 286"/>
              <a:gd name="T14" fmla="*/ 1161 w 2884"/>
              <a:gd name="T15" fmla="*/ 246 h 286"/>
              <a:gd name="T16" fmla="*/ 1302 w 2884"/>
              <a:gd name="T17" fmla="*/ 234 h 286"/>
              <a:gd name="T18" fmla="*/ 1458 w 2884"/>
              <a:gd name="T19" fmla="*/ 222 h 286"/>
              <a:gd name="T20" fmla="*/ 1665 w 2884"/>
              <a:gd name="T21" fmla="*/ 201 h 286"/>
              <a:gd name="T22" fmla="*/ 1992 w 2884"/>
              <a:gd name="T23" fmla="*/ 159 h 286"/>
              <a:gd name="T24" fmla="*/ 2301 w 2884"/>
              <a:gd name="T25" fmla="*/ 117 h 286"/>
              <a:gd name="T26" fmla="*/ 2604 w 2884"/>
              <a:gd name="T27" fmla="*/ 60 h 286"/>
              <a:gd name="T28" fmla="*/ 2883 w 2884"/>
              <a:gd name="T29" fmla="*/ 0 h 286"/>
              <a:gd name="T30" fmla="*/ 0 w 2884"/>
              <a:gd name="T31" fmla="*/ 0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19819" name="Rectangle 11">
            <a:extLst>
              <a:ext uri="{FF2B5EF4-FFF2-40B4-BE49-F238E27FC236}">
                <a16:creationId xmlns:a16="http://schemas.microsoft.com/office/drawing/2014/main" id="{C606C5B9-6605-F2CC-2A1E-1CDC6B89F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19820" name="Rectangle 12">
            <a:extLst>
              <a:ext uri="{FF2B5EF4-FFF2-40B4-BE49-F238E27FC236}">
                <a16:creationId xmlns:a16="http://schemas.microsoft.com/office/drawing/2014/main" id="{3D133BF0-1E09-46C3-EAF7-27A8E8A875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9825" name="Text Box 17">
            <a:extLst>
              <a:ext uri="{FF2B5EF4-FFF2-40B4-BE49-F238E27FC236}">
                <a16:creationId xmlns:a16="http://schemas.microsoft.com/office/drawing/2014/main" id="{71C6D8EC-8625-E3EB-0E85-2C40DC3DF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6098" y="6475413"/>
            <a:ext cx="193790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altLang="en-US" sz="1600" b="1" dirty="0">
                <a:solidFill>
                  <a:srgbClr val="DDDDDD"/>
                </a:solidFill>
                <a:latin typeface="Arial Rounded MT Bold" panose="020F0704030504030204" pitchFamily="34" charset="0"/>
              </a:rPr>
              <a:t>Reverse-Auctions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B65DB2-48D1-1CE8-0356-DEE32259072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85800" y="6310820"/>
            <a:ext cx="1003977" cy="43554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3B5A7F6-BF17-7599-7299-F44C518F7F82}"/>
              </a:ext>
            </a:extLst>
          </p:cNvPr>
          <p:cNvSpPr txBox="1"/>
          <p:nvPr userDrawn="1"/>
        </p:nvSpPr>
        <p:spPr>
          <a:xfrm>
            <a:off x="2234961" y="6276314"/>
            <a:ext cx="45935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400" dirty="0">
                <a:solidFill>
                  <a:schemeClr val="tx1"/>
                </a:solidFill>
              </a:rPr>
              <a:t>Sorcity.com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4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orcity.com/cgi-bin/email_notify.pl?type=5205924654374|2777|0|hist" TargetMode="External"/><Relationship Id="rId13" Type="http://schemas.openxmlformats.org/officeDocument/2006/relationships/hyperlink" Target="http://www.sorcity.com/cgi-bin/email_notify.pl?type=5279020046054|2241|0|hist" TargetMode="External"/><Relationship Id="rId18" Type="http://schemas.openxmlformats.org/officeDocument/2006/relationships/hyperlink" Target="http://www.sorcity.com/cgi-bin/email_notify.pl?type=557811684203|2207|0|hist" TargetMode="External"/><Relationship Id="rId3" Type="http://schemas.openxmlformats.org/officeDocument/2006/relationships/hyperlink" Target="http://www.sorcity.com/cgi-bin/email_notify.pl?type=54718156782|2648|0|hist" TargetMode="External"/><Relationship Id="rId21" Type="http://schemas.openxmlformats.org/officeDocument/2006/relationships/hyperlink" Target="http://www.sorcity.com/cgi-bin/email_notify.pl?type=5941725569384|2907|0|hist" TargetMode="External"/><Relationship Id="rId7" Type="http://schemas.openxmlformats.org/officeDocument/2006/relationships/hyperlink" Target="http://www.sorcity.com/cgi-bin/email_notify.pl?type=5396222764774|2782|0|hist" TargetMode="External"/><Relationship Id="rId12" Type="http://schemas.openxmlformats.org/officeDocument/2006/relationships/hyperlink" Target="http://www.sorcity.com/cgi-bin/email_notify.pl?type=33018348494|1951|0|hist" TargetMode="External"/><Relationship Id="rId17" Type="http://schemas.openxmlformats.org/officeDocument/2006/relationships/hyperlink" Target="http://www.sorcity.com/cgi-bin/email_notify.pl?type=5631016452674|1910|0|hist" TargetMode="External"/><Relationship Id="rId2" Type="http://schemas.openxmlformats.org/officeDocument/2006/relationships/hyperlink" Target="http://www.sorcity.com/cgi-bin/email_notify.pl?type=5220311935654|1362|0|hist" TargetMode="External"/><Relationship Id="rId16" Type="http://schemas.openxmlformats.org/officeDocument/2006/relationships/hyperlink" Target="http://www.sorcity.com/cgi-bin/email_notify.pl?type=5358726039454|2932|0|hist" TargetMode="External"/><Relationship Id="rId20" Type="http://schemas.openxmlformats.org/officeDocument/2006/relationships/hyperlink" Target="http://www.sorcity.com/cgi-bin/email_notify.pl?type=5583226185394|2892|0|hist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orcity.com/cgi-bin/email_notify.pl?type=469712189564|2081|0|hist" TargetMode="External"/><Relationship Id="rId11" Type="http://schemas.openxmlformats.org/officeDocument/2006/relationships/hyperlink" Target="http://www.sorcity.com/cgi-bin/email_notify.pl?type=5229413878804|1560|0|hist" TargetMode="External"/><Relationship Id="rId5" Type="http://schemas.openxmlformats.org/officeDocument/2006/relationships/hyperlink" Target="http://www.sorcity.com/cgi-bin/email_notify.pl?type=589532064383|2133|0|hist" TargetMode="External"/><Relationship Id="rId15" Type="http://schemas.openxmlformats.org/officeDocument/2006/relationships/hyperlink" Target="http://www.sorcity.com/cgi-bin/email_notify.pl?type=5179225569894|2858|0|hist" TargetMode="External"/><Relationship Id="rId23" Type="http://schemas.openxmlformats.org/officeDocument/2006/relationships/hyperlink" Target="http://www.sorcity.com/cgi-bin/email_notify.pl?type=49799859044|1631|0|hist" TargetMode="External"/><Relationship Id="rId10" Type="http://schemas.openxmlformats.org/officeDocument/2006/relationships/hyperlink" Target="http://www.sorcity.com/cgi-bin/email_notify.pl?type=5494125564044|2880|0|hist" TargetMode="External"/><Relationship Id="rId19" Type="http://schemas.openxmlformats.org/officeDocument/2006/relationships/hyperlink" Target="http://www.sorcity.com/cgi-bin/email_notify.pl?type=5282115781264|1692|0|hist" TargetMode="External"/><Relationship Id="rId4" Type="http://schemas.openxmlformats.org/officeDocument/2006/relationships/hyperlink" Target="http://www.sorcity.com/cgi-bin/email_notify.pl?type=5559522914274|2611|0|hist" TargetMode="External"/><Relationship Id="rId9" Type="http://schemas.openxmlformats.org/officeDocument/2006/relationships/hyperlink" Target="http://www.sorcity.com/cgi-bin/email_notify.pl?type=2511508244|1993|0|hist" TargetMode="External"/><Relationship Id="rId14" Type="http://schemas.openxmlformats.org/officeDocument/2006/relationships/hyperlink" Target="http://www.sorcity.com/cgi-bin/email_notify.pl?type=5196919405124|2697|0|hist" TargetMode="External"/><Relationship Id="rId22" Type="http://schemas.openxmlformats.org/officeDocument/2006/relationships/hyperlink" Target="http://www.sorcity.com/cgi-bin/email_notify.pl?type=5917019024564|2073|0|hist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rcity.com/formdemo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Wes@sorcity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>
            <a:extLst>
              <a:ext uri="{FF2B5EF4-FFF2-40B4-BE49-F238E27FC236}">
                <a16:creationId xmlns:a16="http://schemas.microsoft.com/office/drawing/2014/main" id="{A9D702DD-CA8C-17B4-C661-D2F6CDB02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62147" name="Picture 3">
            <a:extLst>
              <a:ext uri="{FF2B5EF4-FFF2-40B4-BE49-F238E27FC236}">
                <a16:creationId xmlns:a16="http://schemas.microsoft.com/office/drawing/2014/main" id="{E44E1331-736A-527C-137F-915ED2D73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2964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2150" name="Rectangle 6">
            <a:extLst>
              <a:ext uri="{FF2B5EF4-FFF2-40B4-BE49-F238E27FC236}">
                <a16:creationId xmlns:a16="http://schemas.microsoft.com/office/drawing/2014/main" id="{F43F4616-2450-344F-3286-B477FB53A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0"/>
            <a:ext cx="8610600" cy="3352800"/>
          </a:xfrm>
          <a:prstGeom prst="rect">
            <a:avLst/>
          </a:prstGeom>
          <a:solidFill>
            <a:srgbClr val="0099CC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eaLnBrk="0" hangingPunct="0"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eaLnBrk="0" hangingPunct="0"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eaLnBrk="0" hangingPunct="0"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eaLnBrk="0" hangingPunct="0"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b="1" dirty="0">
              <a:solidFill>
                <a:srgbClr val="000099"/>
              </a:solidFill>
            </a:endParaRPr>
          </a:p>
          <a:p>
            <a:endParaRPr lang="en-US" altLang="en-US" b="1" dirty="0">
              <a:solidFill>
                <a:srgbClr val="000099"/>
              </a:solidFill>
            </a:endParaRPr>
          </a:p>
          <a:p>
            <a:endParaRPr lang="en-US" altLang="en-US" b="1" dirty="0">
              <a:solidFill>
                <a:srgbClr val="000099"/>
              </a:solidFill>
            </a:endParaRPr>
          </a:p>
          <a:p>
            <a:r>
              <a:rPr lang="en-US" altLang="en-US" b="1" dirty="0">
                <a:solidFill>
                  <a:srgbClr val="000099"/>
                </a:solidFill>
              </a:rPr>
              <a:t>Reverse-Auctions</a:t>
            </a:r>
            <a:br>
              <a:rPr lang="en-US" altLang="en-US" sz="3200" dirty="0">
                <a:solidFill>
                  <a:srgbClr val="000099"/>
                </a:solidFill>
              </a:rPr>
            </a:br>
            <a:r>
              <a:rPr lang="en-US" altLang="en-US" sz="3000" b="1" dirty="0">
                <a:solidFill>
                  <a:srgbClr val="000099"/>
                </a:solidFill>
              </a:rPr>
              <a:t>Lowering the Costs of Your Supply Chain</a:t>
            </a:r>
          </a:p>
          <a:p>
            <a:endParaRPr lang="en-US" altLang="en-US" sz="3000" b="1" dirty="0">
              <a:solidFill>
                <a:srgbClr val="000099"/>
              </a:solidFill>
            </a:endParaRPr>
          </a:p>
          <a:p>
            <a:br>
              <a:rPr lang="en-US" altLang="en-US" sz="3000" b="1" dirty="0">
                <a:solidFill>
                  <a:srgbClr val="000099"/>
                </a:solidFill>
              </a:rPr>
            </a:br>
            <a:endParaRPr lang="en-US" altLang="en-US" sz="3000" b="1" dirty="0">
              <a:solidFill>
                <a:srgbClr val="000099"/>
              </a:solidFill>
            </a:endParaRPr>
          </a:p>
          <a:p>
            <a:r>
              <a:rPr lang="en-US" altLang="en-US" sz="2800" dirty="0">
                <a:solidFill>
                  <a:schemeClr val="accent2"/>
                </a:solidFill>
              </a:rPr>
              <a:t>Sorcity.com</a:t>
            </a:r>
          </a:p>
          <a:p>
            <a:endParaRPr lang="en-US" altLang="en-US" sz="2800" dirty="0">
              <a:solidFill>
                <a:schemeClr val="accent2"/>
              </a:solidFill>
            </a:endParaRPr>
          </a:p>
          <a:p>
            <a:br>
              <a:rPr lang="en-US" altLang="en-US" sz="2800" dirty="0">
                <a:solidFill>
                  <a:schemeClr val="accent2"/>
                </a:solidFill>
              </a:rPr>
            </a:br>
            <a:endParaRPr lang="en-US" altLang="en-US" sz="2800" dirty="0">
              <a:solidFill>
                <a:schemeClr val="accent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B92B69-0E41-3C73-B0DA-23A4299BC9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4508" y="4800600"/>
            <a:ext cx="2487384" cy="107908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Freeform 2">
            <a:extLst>
              <a:ext uri="{FF2B5EF4-FFF2-40B4-BE49-F238E27FC236}">
                <a16:creationId xmlns:a16="http://schemas.microsoft.com/office/drawing/2014/main" id="{A51DF739-7462-F65E-C6C2-EC8E592FE6EA}"/>
              </a:ext>
            </a:extLst>
          </p:cNvPr>
          <p:cNvSpPr>
            <a:spLocks/>
          </p:cNvSpPr>
          <p:nvPr/>
        </p:nvSpPr>
        <p:spPr bwMode="auto">
          <a:xfrm>
            <a:off x="1600200" y="2362200"/>
            <a:ext cx="1295400" cy="611188"/>
          </a:xfrm>
          <a:custGeom>
            <a:avLst/>
            <a:gdLst>
              <a:gd name="T0" fmla="*/ 0 w 241"/>
              <a:gd name="T1" fmla="*/ 0 h 97"/>
              <a:gd name="T2" fmla="*/ 0 w 241"/>
              <a:gd name="T3" fmla="*/ 96 h 97"/>
              <a:gd name="T4" fmla="*/ 160 w 241"/>
              <a:gd name="T5" fmla="*/ 96 h 97"/>
              <a:gd name="T6" fmla="*/ 160 w 241"/>
              <a:gd name="T7" fmla="*/ 60 h 97"/>
              <a:gd name="T8" fmla="*/ 200 w 241"/>
              <a:gd name="T9" fmla="*/ 60 h 97"/>
              <a:gd name="T10" fmla="*/ 200 w 241"/>
              <a:gd name="T11" fmla="*/ 72 h 97"/>
              <a:gd name="T12" fmla="*/ 240 w 241"/>
              <a:gd name="T13" fmla="*/ 48 h 97"/>
              <a:gd name="T14" fmla="*/ 200 w 241"/>
              <a:gd name="T15" fmla="*/ 24 h 97"/>
              <a:gd name="T16" fmla="*/ 200 w 241"/>
              <a:gd name="T17" fmla="*/ 36 h 97"/>
              <a:gd name="T18" fmla="*/ 160 w 241"/>
              <a:gd name="T19" fmla="*/ 36 h 97"/>
              <a:gd name="T20" fmla="*/ 160 w 241"/>
              <a:gd name="T21" fmla="*/ 0 h 97"/>
              <a:gd name="T22" fmla="*/ 0 w 241"/>
              <a:gd name="T23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" h="97">
                <a:moveTo>
                  <a:pt x="0" y="0"/>
                </a:moveTo>
                <a:lnTo>
                  <a:pt x="0" y="96"/>
                </a:lnTo>
                <a:lnTo>
                  <a:pt x="160" y="96"/>
                </a:lnTo>
                <a:lnTo>
                  <a:pt x="160" y="60"/>
                </a:lnTo>
                <a:lnTo>
                  <a:pt x="200" y="60"/>
                </a:lnTo>
                <a:lnTo>
                  <a:pt x="200" y="72"/>
                </a:lnTo>
                <a:lnTo>
                  <a:pt x="240" y="48"/>
                </a:lnTo>
                <a:lnTo>
                  <a:pt x="200" y="24"/>
                </a:lnTo>
                <a:lnTo>
                  <a:pt x="200" y="36"/>
                </a:lnTo>
                <a:lnTo>
                  <a:pt x="160" y="36"/>
                </a:lnTo>
                <a:lnTo>
                  <a:pt x="160" y="0"/>
                </a:lnTo>
                <a:lnTo>
                  <a:pt x="0" y="0"/>
                </a:lnTo>
              </a:path>
            </a:pathLst>
          </a:custGeom>
          <a:solidFill>
            <a:srgbClr val="9933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19" name="Freeform 3">
            <a:extLst>
              <a:ext uri="{FF2B5EF4-FFF2-40B4-BE49-F238E27FC236}">
                <a16:creationId xmlns:a16="http://schemas.microsoft.com/office/drawing/2014/main" id="{12EA2265-2F3F-208A-C97C-3DC00CDE9BAD}"/>
              </a:ext>
            </a:extLst>
          </p:cNvPr>
          <p:cNvSpPr>
            <a:spLocks/>
          </p:cNvSpPr>
          <p:nvPr/>
        </p:nvSpPr>
        <p:spPr bwMode="auto">
          <a:xfrm>
            <a:off x="3124200" y="2362200"/>
            <a:ext cx="1295400" cy="611188"/>
          </a:xfrm>
          <a:custGeom>
            <a:avLst/>
            <a:gdLst>
              <a:gd name="T0" fmla="*/ 0 w 241"/>
              <a:gd name="T1" fmla="*/ 0 h 97"/>
              <a:gd name="T2" fmla="*/ 0 w 241"/>
              <a:gd name="T3" fmla="*/ 96 h 97"/>
              <a:gd name="T4" fmla="*/ 160 w 241"/>
              <a:gd name="T5" fmla="*/ 96 h 97"/>
              <a:gd name="T6" fmla="*/ 160 w 241"/>
              <a:gd name="T7" fmla="*/ 60 h 97"/>
              <a:gd name="T8" fmla="*/ 200 w 241"/>
              <a:gd name="T9" fmla="*/ 60 h 97"/>
              <a:gd name="T10" fmla="*/ 200 w 241"/>
              <a:gd name="T11" fmla="*/ 72 h 97"/>
              <a:gd name="T12" fmla="*/ 240 w 241"/>
              <a:gd name="T13" fmla="*/ 48 h 97"/>
              <a:gd name="T14" fmla="*/ 200 w 241"/>
              <a:gd name="T15" fmla="*/ 24 h 97"/>
              <a:gd name="T16" fmla="*/ 200 w 241"/>
              <a:gd name="T17" fmla="*/ 36 h 97"/>
              <a:gd name="T18" fmla="*/ 160 w 241"/>
              <a:gd name="T19" fmla="*/ 36 h 97"/>
              <a:gd name="T20" fmla="*/ 160 w 241"/>
              <a:gd name="T21" fmla="*/ 0 h 97"/>
              <a:gd name="T22" fmla="*/ 0 w 241"/>
              <a:gd name="T23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" h="97">
                <a:moveTo>
                  <a:pt x="0" y="0"/>
                </a:moveTo>
                <a:lnTo>
                  <a:pt x="0" y="96"/>
                </a:lnTo>
                <a:lnTo>
                  <a:pt x="160" y="96"/>
                </a:lnTo>
                <a:lnTo>
                  <a:pt x="160" y="60"/>
                </a:lnTo>
                <a:lnTo>
                  <a:pt x="200" y="60"/>
                </a:lnTo>
                <a:lnTo>
                  <a:pt x="200" y="72"/>
                </a:lnTo>
                <a:lnTo>
                  <a:pt x="240" y="48"/>
                </a:lnTo>
                <a:lnTo>
                  <a:pt x="200" y="24"/>
                </a:lnTo>
                <a:lnTo>
                  <a:pt x="200" y="36"/>
                </a:lnTo>
                <a:lnTo>
                  <a:pt x="160" y="36"/>
                </a:lnTo>
                <a:lnTo>
                  <a:pt x="160" y="0"/>
                </a:lnTo>
                <a:lnTo>
                  <a:pt x="0" y="0"/>
                </a:lnTo>
              </a:path>
            </a:pathLst>
          </a:custGeom>
          <a:solidFill>
            <a:srgbClr val="9900FF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20" name="Freeform 4">
            <a:extLst>
              <a:ext uri="{FF2B5EF4-FFF2-40B4-BE49-F238E27FC236}">
                <a16:creationId xmlns:a16="http://schemas.microsoft.com/office/drawing/2014/main" id="{AC230206-D2B9-5E8E-3007-815961E385C7}"/>
              </a:ext>
            </a:extLst>
          </p:cNvPr>
          <p:cNvSpPr>
            <a:spLocks/>
          </p:cNvSpPr>
          <p:nvPr/>
        </p:nvSpPr>
        <p:spPr bwMode="auto">
          <a:xfrm>
            <a:off x="4724400" y="2362200"/>
            <a:ext cx="1295400" cy="611188"/>
          </a:xfrm>
          <a:custGeom>
            <a:avLst/>
            <a:gdLst>
              <a:gd name="T0" fmla="*/ 0 w 241"/>
              <a:gd name="T1" fmla="*/ 0 h 97"/>
              <a:gd name="T2" fmla="*/ 0 w 241"/>
              <a:gd name="T3" fmla="*/ 96 h 97"/>
              <a:gd name="T4" fmla="*/ 160 w 241"/>
              <a:gd name="T5" fmla="*/ 96 h 97"/>
              <a:gd name="T6" fmla="*/ 160 w 241"/>
              <a:gd name="T7" fmla="*/ 60 h 97"/>
              <a:gd name="T8" fmla="*/ 200 w 241"/>
              <a:gd name="T9" fmla="*/ 60 h 97"/>
              <a:gd name="T10" fmla="*/ 200 w 241"/>
              <a:gd name="T11" fmla="*/ 72 h 97"/>
              <a:gd name="T12" fmla="*/ 240 w 241"/>
              <a:gd name="T13" fmla="*/ 48 h 97"/>
              <a:gd name="T14" fmla="*/ 200 w 241"/>
              <a:gd name="T15" fmla="*/ 24 h 97"/>
              <a:gd name="T16" fmla="*/ 200 w 241"/>
              <a:gd name="T17" fmla="*/ 36 h 97"/>
              <a:gd name="T18" fmla="*/ 160 w 241"/>
              <a:gd name="T19" fmla="*/ 36 h 97"/>
              <a:gd name="T20" fmla="*/ 160 w 241"/>
              <a:gd name="T21" fmla="*/ 0 h 97"/>
              <a:gd name="T22" fmla="*/ 0 w 241"/>
              <a:gd name="T23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" h="97">
                <a:moveTo>
                  <a:pt x="0" y="0"/>
                </a:moveTo>
                <a:lnTo>
                  <a:pt x="0" y="96"/>
                </a:lnTo>
                <a:lnTo>
                  <a:pt x="160" y="96"/>
                </a:lnTo>
                <a:lnTo>
                  <a:pt x="160" y="60"/>
                </a:lnTo>
                <a:lnTo>
                  <a:pt x="200" y="60"/>
                </a:lnTo>
                <a:lnTo>
                  <a:pt x="200" y="72"/>
                </a:lnTo>
                <a:lnTo>
                  <a:pt x="240" y="48"/>
                </a:lnTo>
                <a:lnTo>
                  <a:pt x="200" y="24"/>
                </a:lnTo>
                <a:lnTo>
                  <a:pt x="200" y="36"/>
                </a:lnTo>
                <a:lnTo>
                  <a:pt x="160" y="36"/>
                </a:lnTo>
                <a:lnTo>
                  <a:pt x="160" y="0"/>
                </a:lnTo>
                <a:lnTo>
                  <a:pt x="0" y="0"/>
                </a:lnTo>
              </a:path>
            </a:pathLst>
          </a:custGeom>
          <a:solidFill>
            <a:srgbClr val="00808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21" name="Freeform 5">
            <a:extLst>
              <a:ext uri="{FF2B5EF4-FFF2-40B4-BE49-F238E27FC236}">
                <a16:creationId xmlns:a16="http://schemas.microsoft.com/office/drawing/2014/main" id="{A9A8F41C-BD94-33C4-8BE6-790B1B1A25CE}"/>
              </a:ext>
            </a:extLst>
          </p:cNvPr>
          <p:cNvSpPr>
            <a:spLocks/>
          </p:cNvSpPr>
          <p:nvPr/>
        </p:nvSpPr>
        <p:spPr bwMode="auto">
          <a:xfrm>
            <a:off x="6248400" y="2362200"/>
            <a:ext cx="1295400" cy="611188"/>
          </a:xfrm>
          <a:custGeom>
            <a:avLst/>
            <a:gdLst>
              <a:gd name="T0" fmla="*/ 0 w 241"/>
              <a:gd name="T1" fmla="*/ 0 h 97"/>
              <a:gd name="T2" fmla="*/ 0 w 241"/>
              <a:gd name="T3" fmla="*/ 96 h 97"/>
              <a:gd name="T4" fmla="*/ 160 w 241"/>
              <a:gd name="T5" fmla="*/ 96 h 97"/>
              <a:gd name="T6" fmla="*/ 160 w 241"/>
              <a:gd name="T7" fmla="*/ 60 h 97"/>
              <a:gd name="T8" fmla="*/ 200 w 241"/>
              <a:gd name="T9" fmla="*/ 60 h 97"/>
              <a:gd name="T10" fmla="*/ 200 w 241"/>
              <a:gd name="T11" fmla="*/ 72 h 97"/>
              <a:gd name="T12" fmla="*/ 240 w 241"/>
              <a:gd name="T13" fmla="*/ 48 h 97"/>
              <a:gd name="T14" fmla="*/ 200 w 241"/>
              <a:gd name="T15" fmla="*/ 24 h 97"/>
              <a:gd name="T16" fmla="*/ 200 w 241"/>
              <a:gd name="T17" fmla="*/ 36 h 97"/>
              <a:gd name="T18" fmla="*/ 160 w 241"/>
              <a:gd name="T19" fmla="*/ 36 h 97"/>
              <a:gd name="T20" fmla="*/ 160 w 241"/>
              <a:gd name="T21" fmla="*/ 0 h 97"/>
              <a:gd name="T22" fmla="*/ 0 w 241"/>
              <a:gd name="T23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1" h="97">
                <a:moveTo>
                  <a:pt x="0" y="0"/>
                </a:moveTo>
                <a:lnTo>
                  <a:pt x="0" y="96"/>
                </a:lnTo>
                <a:lnTo>
                  <a:pt x="160" y="96"/>
                </a:lnTo>
                <a:lnTo>
                  <a:pt x="160" y="60"/>
                </a:lnTo>
                <a:lnTo>
                  <a:pt x="200" y="60"/>
                </a:lnTo>
                <a:lnTo>
                  <a:pt x="200" y="72"/>
                </a:lnTo>
                <a:lnTo>
                  <a:pt x="240" y="48"/>
                </a:lnTo>
                <a:lnTo>
                  <a:pt x="200" y="24"/>
                </a:lnTo>
                <a:lnTo>
                  <a:pt x="200" y="36"/>
                </a:lnTo>
                <a:lnTo>
                  <a:pt x="160" y="36"/>
                </a:lnTo>
                <a:lnTo>
                  <a:pt x="160" y="0"/>
                </a:lnTo>
                <a:lnTo>
                  <a:pt x="0" y="0"/>
                </a:lnTo>
              </a:path>
            </a:pathLst>
          </a:custGeom>
          <a:solidFill>
            <a:schemeClr val="hlink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4046" name="Rectangle 30">
            <a:extLst>
              <a:ext uri="{FF2B5EF4-FFF2-40B4-BE49-F238E27FC236}">
                <a16:creationId xmlns:a16="http://schemas.microsoft.com/office/drawing/2014/main" id="{0CE483B4-5738-AA98-492D-0E3BDA88F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76402"/>
            <a:ext cx="1828800" cy="117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Your Company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4</a:t>
            </a:r>
          </a:p>
        </p:txBody>
      </p:sp>
      <p:sp>
        <p:nvSpPr>
          <p:cNvPr id="214059" name="Rectangle 43">
            <a:extLst>
              <a:ext uri="{FF2B5EF4-FFF2-40B4-BE49-F238E27FC236}">
                <a16:creationId xmlns:a16="http://schemas.microsoft.com/office/drawing/2014/main" id="{1AEDB7FD-DD3A-D8BE-3131-340F122F68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Lower Total Supply Chain Cost</a:t>
            </a:r>
          </a:p>
        </p:txBody>
      </p:sp>
      <p:sp>
        <p:nvSpPr>
          <p:cNvPr id="214073" name="Rectangle 57">
            <a:extLst>
              <a:ext uri="{FF2B5EF4-FFF2-40B4-BE49-F238E27FC236}">
                <a16:creationId xmlns:a16="http://schemas.microsoft.com/office/drawing/2014/main" id="{2BDE1CF7-77DA-D552-A571-98FB782ED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1676402"/>
            <a:ext cx="1828800" cy="117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Tier 1 Supplier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3</a:t>
            </a:r>
          </a:p>
        </p:txBody>
      </p:sp>
      <p:sp>
        <p:nvSpPr>
          <p:cNvPr id="214074" name="Rectangle 58">
            <a:extLst>
              <a:ext uri="{FF2B5EF4-FFF2-40B4-BE49-F238E27FC236}">
                <a16:creationId xmlns:a16="http://schemas.microsoft.com/office/drawing/2014/main" id="{7F0672EB-4B15-476D-CE6B-1C06D8F39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1676402"/>
            <a:ext cx="1828800" cy="117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Tier 2 Supplier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2</a:t>
            </a:r>
          </a:p>
        </p:txBody>
      </p:sp>
      <p:sp>
        <p:nvSpPr>
          <p:cNvPr id="214075" name="Rectangle 59">
            <a:extLst>
              <a:ext uri="{FF2B5EF4-FFF2-40B4-BE49-F238E27FC236}">
                <a16:creationId xmlns:a16="http://schemas.microsoft.com/office/drawing/2014/main" id="{5BE17177-7957-94FE-0323-DD42DA31E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692277"/>
            <a:ext cx="1828800" cy="1170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Tier 3 Supplier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Arial Rounded MT Bold" panose="020F0704030504030204" pitchFamily="34" charset="0"/>
              </a:rPr>
              <a:t>1</a:t>
            </a:r>
          </a:p>
        </p:txBody>
      </p:sp>
      <p:grpSp>
        <p:nvGrpSpPr>
          <p:cNvPr id="214089" name="Group 73">
            <a:extLst>
              <a:ext uri="{FF2B5EF4-FFF2-40B4-BE49-F238E27FC236}">
                <a16:creationId xmlns:a16="http://schemas.microsoft.com/office/drawing/2014/main" id="{648B415C-2C4B-3695-2C06-B3F0D2BD772A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3048002"/>
            <a:ext cx="914400" cy="873126"/>
            <a:chOff x="1008" y="1920"/>
            <a:chExt cx="576" cy="550"/>
          </a:xfrm>
        </p:grpSpPr>
        <p:sp>
          <p:nvSpPr>
            <p:cNvPr id="214049" name="Rectangle 33">
              <a:extLst>
                <a:ext uri="{FF2B5EF4-FFF2-40B4-BE49-F238E27FC236}">
                  <a16:creationId xmlns:a16="http://schemas.microsoft.com/office/drawing/2014/main" id="{43120678-9CE1-CBB5-03F7-0CA9D93DD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198"/>
              <a:ext cx="576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 b="1">
                  <a:solidFill>
                    <a:srgbClr val="00FF00"/>
                  </a:solidFill>
                  <a:latin typeface="Arial Rounded MT Bold" panose="020F0704030504030204" pitchFamily="34" charset="0"/>
                </a:rPr>
                <a:t>5%</a:t>
              </a:r>
            </a:p>
          </p:txBody>
        </p:sp>
        <p:sp>
          <p:nvSpPr>
            <p:cNvPr id="214079" name="Line 63">
              <a:extLst>
                <a:ext uri="{FF2B5EF4-FFF2-40B4-BE49-F238E27FC236}">
                  <a16:creationId xmlns:a16="http://schemas.microsoft.com/office/drawing/2014/main" id="{C42094B0-3E28-2401-4835-00546A98AF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6" y="1920"/>
              <a:ext cx="0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4090" name="Group 74">
            <a:extLst>
              <a:ext uri="{FF2B5EF4-FFF2-40B4-BE49-F238E27FC236}">
                <a16:creationId xmlns:a16="http://schemas.microsoft.com/office/drawing/2014/main" id="{16001E1C-6B7C-298C-C85E-1D9136F4B482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048004"/>
            <a:ext cx="914400" cy="889001"/>
            <a:chOff x="1968" y="1920"/>
            <a:chExt cx="576" cy="560"/>
          </a:xfrm>
        </p:grpSpPr>
        <p:sp>
          <p:nvSpPr>
            <p:cNvPr id="214076" name="Rectangle 60">
              <a:extLst>
                <a:ext uri="{FF2B5EF4-FFF2-40B4-BE49-F238E27FC236}">
                  <a16:creationId xmlns:a16="http://schemas.microsoft.com/office/drawing/2014/main" id="{290F6671-D305-BA1B-8698-06151A90C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2208"/>
              <a:ext cx="576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 b="1">
                  <a:solidFill>
                    <a:srgbClr val="00FF00"/>
                  </a:solidFill>
                  <a:latin typeface="Arial Rounded MT Bold" panose="020F0704030504030204" pitchFamily="34" charset="0"/>
                </a:rPr>
                <a:t>5%</a:t>
              </a:r>
            </a:p>
          </p:txBody>
        </p:sp>
        <p:sp>
          <p:nvSpPr>
            <p:cNvPr id="214080" name="Line 64">
              <a:extLst>
                <a:ext uri="{FF2B5EF4-FFF2-40B4-BE49-F238E27FC236}">
                  <a16:creationId xmlns:a16="http://schemas.microsoft.com/office/drawing/2014/main" id="{280C59BF-DF23-84CF-B5DE-4DE9367539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920"/>
              <a:ext cx="0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4091" name="Group 75">
            <a:extLst>
              <a:ext uri="{FF2B5EF4-FFF2-40B4-BE49-F238E27FC236}">
                <a16:creationId xmlns:a16="http://schemas.microsoft.com/office/drawing/2014/main" id="{795432FD-9FA0-45CE-3861-E4B58EEF1AF7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048002"/>
            <a:ext cx="914400" cy="904876"/>
            <a:chOff x="2928" y="1920"/>
            <a:chExt cx="576" cy="570"/>
          </a:xfrm>
        </p:grpSpPr>
        <p:sp>
          <p:nvSpPr>
            <p:cNvPr id="214077" name="Rectangle 61">
              <a:extLst>
                <a:ext uri="{FF2B5EF4-FFF2-40B4-BE49-F238E27FC236}">
                  <a16:creationId xmlns:a16="http://schemas.microsoft.com/office/drawing/2014/main" id="{EB2D2A1F-472F-E1BF-BAFC-0A8AAB311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218"/>
              <a:ext cx="576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 b="1">
                  <a:solidFill>
                    <a:srgbClr val="00FF00"/>
                  </a:solidFill>
                  <a:latin typeface="Arial Rounded MT Bold" panose="020F0704030504030204" pitchFamily="34" charset="0"/>
                </a:rPr>
                <a:t>5%</a:t>
              </a:r>
            </a:p>
          </p:txBody>
        </p:sp>
        <p:sp>
          <p:nvSpPr>
            <p:cNvPr id="214081" name="Line 65">
              <a:extLst>
                <a:ext uri="{FF2B5EF4-FFF2-40B4-BE49-F238E27FC236}">
                  <a16:creationId xmlns:a16="http://schemas.microsoft.com/office/drawing/2014/main" id="{9A76DCF8-C32C-0127-CB98-CF0A0BD0F7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920"/>
              <a:ext cx="0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4092" name="Group 76">
            <a:extLst>
              <a:ext uri="{FF2B5EF4-FFF2-40B4-BE49-F238E27FC236}">
                <a16:creationId xmlns:a16="http://schemas.microsoft.com/office/drawing/2014/main" id="{63F53917-3D74-085D-4B7B-9D10AE3A41F5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3048004"/>
            <a:ext cx="914400" cy="920751"/>
            <a:chOff x="3888" y="1920"/>
            <a:chExt cx="576" cy="580"/>
          </a:xfrm>
        </p:grpSpPr>
        <p:sp>
          <p:nvSpPr>
            <p:cNvPr id="214078" name="Rectangle 62">
              <a:extLst>
                <a:ext uri="{FF2B5EF4-FFF2-40B4-BE49-F238E27FC236}">
                  <a16:creationId xmlns:a16="http://schemas.microsoft.com/office/drawing/2014/main" id="{AE7FF042-5227-7885-E5A8-CFF8591AC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228"/>
              <a:ext cx="576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 b="1">
                  <a:solidFill>
                    <a:srgbClr val="00FF00"/>
                  </a:solidFill>
                  <a:latin typeface="Arial Rounded MT Bold" panose="020F0704030504030204" pitchFamily="34" charset="0"/>
                </a:rPr>
                <a:t>5%</a:t>
              </a:r>
            </a:p>
          </p:txBody>
        </p:sp>
        <p:sp>
          <p:nvSpPr>
            <p:cNvPr id="214082" name="Line 66">
              <a:extLst>
                <a:ext uri="{FF2B5EF4-FFF2-40B4-BE49-F238E27FC236}">
                  <a16:creationId xmlns:a16="http://schemas.microsoft.com/office/drawing/2014/main" id="{127A3012-3451-E98F-5A45-5442981636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920"/>
              <a:ext cx="0" cy="288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4093" name="Group 77">
            <a:extLst>
              <a:ext uri="{FF2B5EF4-FFF2-40B4-BE49-F238E27FC236}">
                <a16:creationId xmlns:a16="http://schemas.microsoft.com/office/drawing/2014/main" id="{A3648960-D34B-7A13-30EE-8676E4B29E8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962400"/>
            <a:ext cx="5181600" cy="655638"/>
            <a:chOff x="1104" y="2496"/>
            <a:chExt cx="3264" cy="413"/>
          </a:xfrm>
        </p:grpSpPr>
        <p:sp>
          <p:nvSpPr>
            <p:cNvPr id="214083" name="Line 67">
              <a:extLst>
                <a:ext uri="{FF2B5EF4-FFF2-40B4-BE49-F238E27FC236}">
                  <a16:creationId xmlns:a16="http://schemas.microsoft.com/office/drawing/2014/main" id="{DD31B288-E3CA-DEEA-4EE1-44CE2BD9C9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496"/>
              <a:ext cx="3264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84" name="Rectangle 68">
              <a:extLst>
                <a:ext uri="{FF2B5EF4-FFF2-40B4-BE49-F238E27FC236}">
                  <a16:creationId xmlns:a16="http://schemas.microsoft.com/office/drawing/2014/main" id="{1D7ADA17-5516-DB26-7FE9-BD940BBAB9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582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00FF00"/>
                  </a:solidFill>
                  <a:latin typeface="Arial Rounded MT Bold" panose="020F0704030504030204" pitchFamily="34" charset="0"/>
                </a:rPr>
                <a:t>20%</a:t>
              </a:r>
            </a:p>
          </p:txBody>
        </p:sp>
      </p:grpSp>
      <p:grpSp>
        <p:nvGrpSpPr>
          <p:cNvPr id="214094" name="Group 78">
            <a:extLst>
              <a:ext uri="{FF2B5EF4-FFF2-40B4-BE49-F238E27FC236}">
                <a16:creationId xmlns:a16="http://schemas.microsoft.com/office/drawing/2014/main" id="{434BA013-C216-FE8E-22E5-689B2951082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648200"/>
            <a:ext cx="6705600" cy="609600"/>
            <a:chOff x="624" y="2928"/>
            <a:chExt cx="4224" cy="384"/>
          </a:xfrm>
        </p:grpSpPr>
        <p:sp>
          <p:nvSpPr>
            <p:cNvPr id="214085" name="Line 69">
              <a:extLst>
                <a:ext uri="{FF2B5EF4-FFF2-40B4-BE49-F238E27FC236}">
                  <a16:creationId xmlns:a16="http://schemas.microsoft.com/office/drawing/2014/main" id="{E535A464-414E-65F2-822D-2AB59B20C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928"/>
              <a:ext cx="3888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86" name="Rectangle 70">
              <a:extLst>
                <a:ext uri="{FF2B5EF4-FFF2-40B4-BE49-F238E27FC236}">
                  <a16:creationId xmlns:a16="http://schemas.microsoft.com/office/drawing/2014/main" id="{CFC24B27-FFC4-C115-C74D-473F00C3DF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" y="2995"/>
              <a:ext cx="4224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200" b="1">
                  <a:solidFill>
                    <a:srgbClr val="00FF00"/>
                  </a:solidFill>
                  <a:latin typeface="Arial Rounded MT Bold" panose="020F0704030504030204" pitchFamily="34" charset="0"/>
                </a:rPr>
                <a:t>If Reverse-Auctions can average 12% Savings </a:t>
              </a:r>
            </a:p>
          </p:txBody>
        </p:sp>
        <p:sp>
          <p:nvSpPr>
            <p:cNvPr id="214087" name="Line 71">
              <a:extLst>
                <a:ext uri="{FF2B5EF4-FFF2-40B4-BE49-F238E27FC236}">
                  <a16:creationId xmlns:a16="http://schemas.microsoft.com/office/drawing/2014/main" id="{DE296A2B-F689-54D6-63F5-3F6A8CAF7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8" y="3312"/>
              <a:ext cx="3888" cy="0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4088" name="Rectangle 72">
            <a:extLst>
              <a:ext uri="{FF2B5EF4-FFF2-40B4-BE49-F238E27FC236}">
                <a16:creationId xmlns:a16="http://schemas.microsoft.com/office/drawing/2014/main" id="{D365AFA1-CC1B-5779-3803-A8839CA9D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500688"/>
            <a:ext cx="6705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folHlink"/>
                </a:solidFill>
                <a:latin typeface="Arial Rounded MT Bold" panose="020F0704030504030204" pitchFamily="34" charset="0"/>
              </a:rPr>
              <a:t>48%</a:t>
            </a:r>
            <a:r>
              <a:rPr lang="en-US" altLang="en-US" sz="2800" b="1">
                <a:solidFill>
                  <a:srgbClr val="00FF00"/>
                </a:solidFill>
                <a:latin typeface="Arial Rounded MT Bold" panose="020F0704030504030204" pitchFamily="34" charset="0"/>
              </a:rPr>
              <a:t> Lower End Price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1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8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050">
            <a:extLst>
              <a:ext uri="{FF2B5EF4-FFF2-40B4-BE49-F238E27FC236}">
                <a16:creationId xmlns:a16="http://schemas.microsoft.com/office/drawing/2014/main" id="{9CE7DED4-2D5E-33C7-96E3-4C048DA769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Does It Save Time?</a:t>
            </a:r>
          </a:p>
        </p:txBody>
      </p:sp>
      <p:sp>
        <p:nvSpPr>
          <p:cNvPr id="236547" name="Rectangle 2051">
            <a:extLst>
              <a:ext uri="{FF2B5EF4-FFF2-40B4-BE49-F238E27FC236}">
                <a16:creationId xmlns:a16="http://schemas.microsoft.com/office/drawing/2014/main" id="{214D7889-7BF1-C6DA-E5B7-42A91B573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2632" y="1066802"/>
            <a:ext cx="373461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b="1">
                <a:solidFill>
                  <a:srgbClr val="CC0099"/>
                </a:solidFill>
              </a:rPr>
              <a:t>Typical Sourcing Stages</a:t>
            </a:r>
          </a:p>
        </p:txBody>
      </p:sp>
      <p:sp>
        <p:nvSpPr>
          <p:cNvPr id="236548" name="AutoShape 2052">
            <a:extLst>
              <a:ext uri="{FF2B5EF4-FFF2-40B4-BE49-F238E27FC236}">
                <a16:creationId xmlns:a16="http://schemas.microsoft.com/office/drawing/2014/main" id="{BAA5A48B-D787-2CC6-AA70-78780ABB6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16075"/>
            <a:ext cx="2590800" cy="990600"/>
          </a:xfrm>
          <a:prstGeom prst="chevron">
            <a:avLst>
              <a:gd name="adj" fmla="val 65385"/>
            </a:avLst>
          </a:prstGeom>
          <a:solidFill>
            <a:srgbClr val="660066"/>
          </a:solidFill>
          <a:ln w="12700" cap="sq">
            <a:solidFill>
              <a:srgbClr val="CC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49" name="AutoShape 2053">
            <a:extLst>
              <a:ext uri="{FF2B5EF4-FFF2-40B4-BE49-F238E27FC236}">
                <a16:creationId xmlns:a16="http://schemas.microsoft.com/office/drawing/2014/main" id="{BBB56F21-28A3-ADAF-F04B-304E3111BE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616075"/>
            <a:ext cx="2590800" cy="990600"/>
          </a:xfrm>
          <a:prstGeom prst="chevron">
            <a:avLst>
              <a:gd name="adj" fmla="val 65385"/>
            </a:avLst>
          </a:prstGeom>
          <a:solidFill>
            <a:srgbClr val="660066"/>
          </a:solidFill>
          <a:ln w="12700" cap="sq">
            <a:solidFill>
              <a:srgbClr val="CC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50" name="AutoShape 2054">
            <a:extLst>
              <a:ext uri="{FF2B5EF4-FFF2-40B4-BE49-F238E27FC236}">
                <a16:creationId xmlns:a16="http://schemas.microsoft.com/office/drawing/2014/main" id="{BF4C5C8E-BA40-FDDB-2D89-FCF2FCE9D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616075"/>
            <a:ext cx="2590800" cy="990600"/>
          </a:xfrm>
          <a:prstGeom prst="chevron">
            <a:avLst>
              <a:gd name="adj" fmla="val 65385"/>
            </a:avLst>
          </a:prstGeom>
          <a:solidFill>
            <a:srgbClr val="660066"/>
          </a:solidFill>
          <a:ln w="12700" cap="sq">
            <a:solidFill>
              <a:srgbClr val="CC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51" name="Rectangle 2055">
            <a:extLst>
              <a:ext uri="{FF2B5EF4-FFF2-40B4-BE49-F238E27FC236}">
                <a16:creationId xmlns:a16="http://schemas.microsoft.com/office/drawing/2014/main" id="{2C5985CD-B700-4C6A-77C6-553BA9226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0606" y="1600202"/>
            <a:ext cx="1428276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000" u="sng">
                <a:solidFill>
                  <a:srgbClr val="CC99FF"/>
                </a:solidFill>
              </a:rPr>
              <a:t>Stage 1: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Prepare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Solicitation</a:t>
            </a:r>
          </a:p>
        </p:txBody>
      </p:sp>
      <p:sp>
        <p:nvSpPr>
          <p:cNvPr id="236552" name="Rectangle 2056">
            <a:extLst>
              <a:ext uri="{FF2B5EF4-FFF2-40B4-BE49-F238E27FC236}">
                <a16:creationId xmlns:a16="http://schemas.microsoft.com/office/drawing/2014/main" id="{A097327F-DD87-43F9-4486-7EAC980F4E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023" y="1616077"/>
            <a:ext cx="1526059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000" u="sng">
                <a:solidFill>
                  <a:srgbClr val="CC99FF"/>
                </a:solidFill>
              </a:rPr>
              <a:t>Stage 2: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  Administer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&amp; Negotiate</a:t>
            </a:r>
          </a:p>
        </p:txBody>
      </p:sp>
      <p:sp>
        <p:nvSpPr>
          <p:cNvPr id="236553" name="Rectangle 2057">
            <a:extLst>
              <a:ext uri="{FF2B5EF4-FFF2-40B4-BE49-F238E27FC236}">
                <a16:creationId xmlns:a16="http://schemas.microsoft.com/office/drawing/2014/main" id="{E6531340-C9DE-4E0B-237B-B99EE6A0A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453" y="1631952"/>
            <a:ext cx="1271182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000" u="sng">
                <a:solidFill>
                  <a:srgbClr val="CC99FF"/>
                </a:solidFill>
              </a:rPr>
              <a:t>Stage 3: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Review &amp;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Award</a:t>
            </a:r>
          </a:p>
        </p:txBody>
      </p:sp>
      <p:sp>
        <p:nvSpPr>
          <p:cNvPr id="236554" name="Rectangle 2058">
            <a:extLst>
              <a:ext uri="{FF2B5EF4-FFF2-40B4-BE49-F238E27FC236}">
                <a16:creationId xmlns:a16="http://schemas.microsoft.com/office/drawing/2014/main" id="{EB865EC4-B0A9-0149-1BB2-4B63A43A4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2" y="2682877"/>
            <a:ext cx="2464457" cy="1878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77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9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20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2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9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6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4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21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Identify the item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Gather volume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Establish price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List suppliers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Document Terms</a:t>
            </a:r>
          </a:p>
        </p:txBody>
      </p:sp>
      <p:sp>
        <p:nvSpPr>
          <p:cNvPr id="236555" name="Rectangle 2059">
            <a:extLst>
              <a:ext uri="{FF2B5EF4-FFF2-40B4-BE49-F238E27FC236}">
                <a16:creationId xmlns:a16="http://schemas.microsoft.com/office/drawing/2014/main" id="{A582AF1A-A413-C2E0-F3CE-837521D07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2" y="2682877"/>
            <a:ext cx="2843727" cy="3724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9163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Format RFQ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Research suppliers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Qualify suppliers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Mail RFQ copies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Answer questions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Collect responses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Review responses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Short-list suppliers 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Interview suppliers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Negotiate Price</a:t>
            </a:r>
          </a:p>
        </p:txBody>
      </p:sp>
      <p:sp>
        <p:nvSpPr>
          <p:cNvPr id="236556" name="Rectangle 2060">
            <a:extLst>
              <a:ext uri="{FF2B5EF4-FFF2-40B4-BE49-F238E27FC236}">
                <a16:creationId xmlns:a16="http://schemas.microsoft.com/office/drawing/2014/main" id="{9BB51C7B-F8AE-6D75-A91B-B2ADDB051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877" y="2682877"/>
            <a:ext cx="2810065" cy="1878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77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9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20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2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9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6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4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21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Contact low-bidders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Review samples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Qualify if needed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Award purchase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Cut Purchase Order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6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36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36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54" grpId="0" autoUpdateAnimBg="0"/>
      <p:bldP spid="236555" grpId="0" autoUpdateAnimBg="0"/>
      <p:bldP spid="23655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>
            <a:extLst>
              <a:ext uri="{FF2B5EF4-FFF2-40B4-BE49-F238E27FC236}">
                <a16:creationId xmlns:a16="http://schemas.microsoft.com/office/drawing/2014/main" id="{0A658913-B7A6-A101-E317-B9094B696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Does It Save Time?</a:t>
            </a:r>
          </a:p>
        </p:txBody>
      </p:sp>
      <p:sp>
        <p:nvSpPr>
          <p:cNvPr id="237571" name="AutoShape 3">
            <a:extLst>
              <a:ext uri="{FF2B5EF4-FFF2-40B4-BE49-F238E27FC236}">
                <a16:creationId xmlns:a16="http://schemas.microsoft.com/office/drawing/2014/main" id="{8FD9A314-5A6B-B205-1B82-F58D947E4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16075"/>
            <a:ext cx="2590800" cy="990600"/>
          </a:xfrm>
          <a:prstGeom prst="chevron">
            <a:avLst>
              <a:gd name="adj" fmla="val 65385"/>
            </a:avLst>
          </a:prstGeom>
          <a:solidFill>
            <a:srgbClr val="660066"/>
          </a:solidFill>
          <a:ln w="12700" cap="sq">
            <a:solidFill>
              <a:srgbClr val="CC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2" name="AutoShape 4">
            <a:extLst>
              <a:ext uri="{FF2B5EF4-FFF2-40B4-BE49-F238E27FC236}">
                <a16:creationId xmlns:a16="http://schemas.microsoft.com/office/drawing/2014/main" id="{72240415-E6C3-717A-AC52-934D2DEE0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616075"/>
            <a:ext cx="2590800" cy="990600"/>
          </a:xfrm>
          <a:prstGeom prst="chevron">
            <a:avLst>
              <a:gd name="adj" fmla="val 65385"/>
            </a:avLst>
          </a:prstGeom>
          <a:solidFill>
            <a:srgbClr val="660066"/>
          </a:solidFill>
          <a:ln w="12700" cap="sq">
            <a:solidFill>
              <a:srgbClr val="CC0099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573" name="Rectangle 5">
            <a:extLst>
              <a:ext uri="{FF2B5EF4-FFF2-40B4-BE49-F238E27FC236}">
                <a16:creationId xmlns:a16="http://schemas.microsoft.com/office/drawing/2014/main" id="{87390AC9-403B-76CD-AB4D-BD1EB1397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0606" y="1600202"/>
            <a:ext cx="1428276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000" u="sng">
                <a:solidFill>
                  <a:srgbClr val="CC99FF"/>
                </a:solidFill>
              </a:rPr>
              <a:t>Stage 1: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Prepare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Solicitation</a:t>
            </a:r>
          </a:p>
        </p:txBody>
      </p:sp>
      <p:sp>
        <p:nvSpPr>
          <p:cNvPr id="237574" name="Rectangle 6">
            <a:extLst>
              <a:ext uri="{FF2B5EF4-FFF2-40B4-BE49-F238E27FC236}">
                <a16:creationId xmlns:a16="http://schemas.microsoft.com/office/drawing/2014/main" id="{6D77B311-E4FB-E1F8-CD21-B0D547E40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453" y="1631952"/>
            <a:ext cx="1271182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000" u="sng">
                <a:solidFill>
                  <a:srgbClr val="CC99FF"/>
                </a:solidFill>
              </a:rPr>
              <a:t>Stage 3: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Review &amp;</a:t>
            </a:r>
          </a:p>
          <a:p>
            <a:r>
              <a:rPr lang="en-US" altLang="en-US" sz="2000">
                <a:solidFill>
                  <a:srgbClr val="CC99FF"/>
                </a:solidFill>
              </a:rPr>
              <a:t>Award</a:t>
            </a:r>
          </a:p>
        </p:txBody>
      </p:sp>
      <p:sp>
        <p:nvSpPr>
          <p:cNvPr id="237575" name="Rectangle 7">
            <a:extLst>
              <a:ext uri="{FF2B5EF4-FFF2-40B4-BE49-F238E27FC236}">
                <a16:creationId xmlns:a16="http://schemas.microsoft.com/office/drawing/2014/main" id="{E272F457-BDB7-55D2-BCA5-CBAA7A14D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2" y="2682877"/>
            <a:ext cx="2464457" cy="1878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77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9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20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2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9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6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4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21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Identify the item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Gather volume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Establish price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List suppliers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Document Terms</a:t>
            </a:r>
          </a:p>
        </p:txBody>
      </p:sp>
      <p:sp>
        <p:nvSpPr>
          <p:cNvPr id="237576" name="Rectangle 8">
            <a:extLst>
              <a:ext uri="{FF2B5EF4-FFF2-40B4-BE49-F238E27FC236}">
                <a16:creationId xmlns:a16="http://schemas.microsoft.com/office/drawing/2014/main" id="{AA1FBC68-0F35-BB1C-DEEB-76EC44992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2" y="2682877"/>
            <a:ext cx="2843727" cy="3724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4572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9163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Format RFQ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Research suppliers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Qualify suppliers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Mail RFQ copies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Answer questions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Collect responses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Review responses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Short-list suppliers 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Interview suppliers</a:t>
            </a:r>
          </a:p>
          <a:p>
            <a:pPr>
              <a:spcBef>
                <a:spcPct val="20000"/>
              </a:spcBef>
              <a:buFont typeface="Wingdings" panose="05000000000000000000" pitchFamily="2" charset="2"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Negotiate Price</a:t>
            </a:r>
          </a:p>
        </p:txBody>
      </p:sp>
      <p:sp>
        <p:nvSpPr>
          <p:cNvPr id="237577" name="Rectangle 9">
            <a:extLst>
              <a:ext uri="{FF2B5EF4-FFF2-40B4-BE49-F238E27FC236}">
                <a16:creationId xmlns:a16="http://schemas.microsoft.com/office/drawing/2014/main" id="{E49C802A-CEF6-7563-F05F-49B33093D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877" y="2682877"/>
            <a:ext cx="2810065" cy="1878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77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549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209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92400" indent="-4572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149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606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640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521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Contact low-bidders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Review samples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Qualify if needed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Award purchase</a:t>
            </a:r>
          </a:p>
          <a:p>
            <a:pPr eaLnBrk="0" hangingPunct="0">
              <a:spcBef>
                <a:spcPct val="20000"/>
              </a:spcBef>
              <a:buFontTx/>
              <a:buAutoNum type="arabicPeriod"/>
            </a:pPr>
            <a:r>
              <a:rPr lang="en-US" altLang="en-US" sz="2000">
                <a:solidFill>
                  <a:srgbClr val="CC66FF"/>
                </a:solidFill>
                <a:latin typeface="Arial" panose="020B0604020202020204" pitchFamily="34" charset="0"/>
              </a:rPr>
              <a:t>Cut Purchase Order</a:t>
            </a:r>
          </a:p>
        </p:txBody>
      </p:sp>
      <p:sp>
        <p:nvSpPr>
          <p:cNvPr id="237578" name="Rectangle 10">
            <a:extLst>
              <a:ext uri="{FF2B5EF4-FFF2-40B4-BE49-F238E27FC236}">
                <a16:creationId xmlns:a16="http://schemas.microsoft.com/office/drawing/2014/main" id="{102A201A-07B4-3B8E-E772-D8519466F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7424" y="1066802"/>
            <a:ext cx="271709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b="1">
                <a:solidFill>
                  <a:srgbClr val="66CCFF"/>
                </a:solidFill>
              </a:rPr>
              <a:t>Automated Steps</a:t>
            </a:r>
          </a:p>
        </p:txBody>
      </p:sp>
      <p:sp>
        <p:nvSpPr>
          <p:cNvPr id="237579" name="AutoShape 11">
            <a:extLst>
              <a:ext uri="{FF2B5EF4-FFF2-40B4-BE49-F238E27FC236}">
                <a16:creationId xmlns:a16="http://schemas.microsoft.com/office/drawing/2014/main" id="{E95439F4-EF44-862D-FE5B-27EC180F3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600200"/>
            <a:ext cx="2590800" cy="990600"/>
          </a:xfrm>
          <a:prstGeom prst="chevron">
            <a:avLst>
              <a:gd name="adj" fmla="val 65385"/>
            </a:avLst>
          </a:prstGeom>
          <a:solidFill>
            <a:srgbClr val="0000CC"/>
          </a:solidFill>
          <a:ln w="12700" cap="sq">
            <a:solidFill>
              <a:srgbClr val="66CC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solidFill>
                <a:srgbClr val="66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7580" name="Rectangle 12">
            <a:extLst>
              <a:ext uri="{FF2B5EF4-FFF2-40B4-BE49-F238E27FC236}">
                <a16:creationId xmlns:a16="http://schemas.microsoft.com/office/drawing/2014/main" id="{F8ADF5AE-39EB-6E34-49F0-88CF1B914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4696" y="1600202"/>
            <a:ext cx="2149884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2000" u="sng">
                <a:solidFill>
                  <a:srgbClr val="66FFFF"/>
                </a:solidFill>
              </a:rPr>
              <a:t>Stage 2:</a:t>
            </a:r>
          </a:p>
          <a:p>
            <a:r>
              <a:rPr lang="en-US" altLang="en-US" sz="2000">
                <a:solidFill>
                  <a:srgbClr val="66FFFF"/>
                </a:solidFill>
              </a:rPr>
              <a:t>      Administering</a:t>
            </a:r>
          </a:p>
          <a:p>
            <a:r>
              <a:rPr lang="en-US" altLang="en-US" sz="2000">
                <a:solidFill>
                  <a:srgbClr val="66FFFF"/>
                </a:solidFill>
              </a:rPr>
              <a:t>&amp; Negotiation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4B2A320-BDF2-CFE6-9DDC-880108A739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Various Models</a:t>
            </a:r>
          </a:p>
        </p:txBody>
      </p:sp>
      <p:sp>
        <p:nvSpPr>
          <p:cNvPr id="88069" name="Line 5">
            <a:extLst>
              <a:ext uri="{FF2B5EF4-FFF2-40B4-BE49-F238E27FC236}">
                <a16:creationId xmlns:a16="http://schemas.microsoft.com/office/drawing/2014/main" id="{663CD521-D287-1160-8E4D-34A1DC8E4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5638800"/>
            <a:ext cx="6858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070" name="Line 6">
            <a:extLst>
              <a:ext uri="{FF2B5EF4-FFF2-40B4-BE49-F238E27FC236}">
                <a16:creationId xmlns:a16="http://schemas.microsoft.com/office/drawing/2014/main" id="{C15D8788-AEB6-9FB1-69B2-0A963E5C59C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743200" y="1676400"/>
            <a:ext cx="0" cy="3962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1" name="Line 7">
            <a:extLst>
              <a:ext uri="{FF2B5EF4-FFF2-40B4-BE49-F238E27FC236}">
                <a16:creationId xmlns:a16="http://schemas.microsoft.com/office/drawing/2014/main" id="{25815679-FE00-E026-4882-40008108F0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4419600"/>
            <a:ext cx="6858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D90102BD-80D3-4AAD-7A7E-9177D977A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200400"/>
            <a:ext cx="6858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Line 9">
            <a:extLst>
              <a:ext uri="{FF2B5EF4-FFF2-40B4-BE49-F238E27FC236}">
                <a16:creationId xmlns:a16="http://schemas.microsoft.com/office/drawing/2014/main" id="{7A445933-DBBC-5E94-F831-3470F88908A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1981200"/>
            <a:ext cx="6858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4" name="Line 10">
            <a:extLst>
              <a:ext uri="{FF2B5EF4-FFF2-40B4-BE49-F238E27FC236}">
                <a16:creationId xmlns:a16="http://schemas.microsoft.com/office/drawing/2014/main" id="{C14E7BD3-57E6-C636-E55A-61B09F5606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676400"/>
            <a:ext cx="0" cy="3962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5" name="Line 11">
            <a:extLst>
              <a:ext uri="{FF2B5EF4-FFF2-40B4-BE49-F238E27FC236}">
                <a16:creationId xmlns:a16="http://schemas.microsoft.com/office/drawing/2014/main" id="{921239DA-D606-8F15-0C38-8AE5F2E082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676400"/>
            <a:ext cx="0" cy="3962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6DB521E6-85A8-1D4A-4318-10454F32D1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676400"/>
            <a:ext cx="0" cy="39624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8" name="Text Box 24">
            <a:extLst>
              <a:ext uri="{FF2B5EF4-FFF2-40B4-BE49-F238E27FC236}">
                <a16:creationId xmlns:a16="http://schemas.microsoft.com/office/drawing/2014/main" id="{53A7FC15-0AE8-78D7-2B5D-42F48FC69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524002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3399FF"/>
                </a:solidFill>
              </a:rPr>
              <a:t>Consulting</a:t>
            </a:r>
            <a:endParaRPr lang="en-US" altLang="en-US" sz="1400">
              <a:solidFill>
                <a:srgbClr val="3399FF"/>
              </a:solidFill>
            </a:endParaRPr>
          </a:p>
        </p:txBody>
      </p:sp>
      <p:sp>
        <p:nvSpPr>
          <p:cNvPr id="88089" name="Text Box 25">
            <a:extLst>
              <a:ext uri="{FF2B5EF4-FFF2-40B4-BE49-F238E27FC236}">
                <a16:creationId xmlns:a16="http://schemas.microsoft.com/office/drawing/2014/main" id="{FC6E328B-8A8A-B2B5-9226-F54FD5EE0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1524002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3399FF"/>
                </a:solidFill>
              </a:rPr>
              <a:t>Software</a:t>
            </a:r>
            <a:endParaRPr lang="en-US" altLang="en-US" sz="1400">
              <a:solidFill>
                <a:srgbClr val="3399FF"/>
              </a:solidFill>
            </a:endParaRPr>
          </a:p>
        </p:txBody>
      </p:sp>
      <p:sp>
        <p:nvSpPr>
          <p:cNvPr id="88090" name="Text Box 26">
            <a:extLst>
              <a:ext uri="{FF2B5EF4-FFF2-40B4-BE49-F238E27FC236}">
                <a16:creationId xmlns:a16="http://schemas.microsoft.com/office/drawing/2014/main" id="{8041F92C-AD69-509D-53CB-D9465B45E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5665" y="1295400"/>
            <a:ext cx="1851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3399FF"/>
                </a:solidFill>
              </a:rPr>
              <a:t>Fully Managed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solidFill>
                  <a:srgbClr val="3399FF"/>
                </a:solidFill>
              </a:rPr>
              <a:t>Self-Service</a:t>
            </a:r>
            <a:endParaRPr lang="en-US" altLang="en-US" sz="1400">
              <a:solidFill>
                <a:srgbClr val="3399FF"/>
              </a:solidFill>
            </a:endParaRPr>
          </a:p>
        </p:txBody>
      </p:sp>
      <p:sp>
        <p:nvSpPr>
          <p:cNvPr id="88091" name="Text Box 27">
            <a:extLst>
              <a:ext uri="{FF2B5EF4-FFF2-40B4-BE49-F238E27FC236}">
                <a16:creationId xmlns:a16="http://schemas.microsoft.com/office/drawing/2014/main" id="{CEA16A06-44AB-80F6-710B-B57BEA3A2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2" y="2362202"/>
            <a:ext cx="1863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000">
                <a:solidFill>
                  <a:srgbClr val="3399FF"/>
                </a:solidFill>
              </a:rPr>
              <a:t>Characteristics</a:t>
            </a:r>
            <a:endParaRPr lang="en-US" altLang="en-US" sz="1400">
              <a:solidFill>
                <a:srgbClr val="3399FF"/>
              </a:solidFill>
            </a:endParaRPr>
          </a:p>
        </p:txBody>
      </p:sp>
      <p:sp>
        <p:nvSpPr>
          <p:cNvPr id="88092" name="Text Box 28">
            <a:extLst>
              <a:ext uri="{FF2B5EF4-FFF2-40B4-BE49-F238E27FC236}">
                <a16:creationId xmlns:a16="http://schemas.microsoft.com/office/drawing/2014/main" id="{69001ECD-8108-CCB2-0730-CF7A0A12C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2" y="3581402"/>
            <a:ext cx="1312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000">
                <a:solidFill>
                  <a:srgbClr val="3399FF"/>
                </a:solidFill>
              </a:rPr>
              <a:t>Your Cost</a:t>
            </a:r>
            <a:endParaRPr lang="en-US" altLang="en-US" sz="1400">
              <a:solidFill>
                <a:srgbClr val="3399FF"/>
              </a:solidFill>
            </a:endParaRPr>
          </a:p>
        </p:txBody>
      </p:sp>
      <p:sp>
        <p:nvSpPr>
          <p:cNvPr id="88093" name="Text Box 29">
            <a:extLst>
              <a:ext uri="{FF2B5EF4-FFF2-40B4-BE49-F238E27FC236}">
                <a16:creationId xmlns:a16="http://schemas.microsoft.com/office/drawing/2014/main" id="{0CBE966F-0AD6-208B-C3C7-9D5D65463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2" y="4800602"/>
            <a:ext cx="1355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000">
                <a:solidFill>
                  <a:srgbClr val="3399FF"/>
                </a:solidFill>
              </a:rPr>
              <a:t>Your Time</a:t>
            </a:r>
            <a:endParaRPr lang="en-US" altLang="en-US" sz="1400">
              <a:solidFill>
                <a:srgbClr val="3399FF"/>
              </a:solidFill>
            </a:endParaRPr>
          </a:p>
        </p:txBody>
      </p:sp>
      <p:grpSp>
        <p:nvGrpSpPr>
          <p:cNvPr id="88104" name="Group 40">
            <a:extLst>
              <a:ext uri="{FF2B5EF4-FFF2-40B4-BE49-F238E27FC236}">
                <a16:creationId xmlns:a16="http://schemas.microsoft.com/office/drawing/2014/main" id="{8BD88164-B2C0-09A2-1E3D-33F12349D107}"/>
              </a:ext>
            </a:extLst>
          </p:cNvPr>
          <p:cNvGrpSpPr>
            <a:grpSpLocks/>
          </p:cNvGrpSpPr>
          <p:nvPr/>
        </p:nvGrpSpPr>
        <p:grpSpPr bwMode="auto">
          <a:xfrm>
            <a:off x="2768600" y="2068513"/>
            <a:ext cx="1657350" cy="3128962"/>
            <a:chOff x="1744" y="1303"/>
            <a:chExt cx="1044" cy="1971"/>
          </a:xfrm>
        </p:grpSpPr>
        <p:sp>
          <p:nvSpPr>
            <p:cNvPr id="88095" name="Text Box 31">
              <a:extLst>
                <a:ext uri="{FF2B5EF4-FFF2-40B4-BE49-F238E27FC236}">
                  <a16:creationId xmlns:a16="http://schemas.microsoft.com/office/drawing/2014/main" id="{AC92E131-3419-07D7-076F-C059D08F61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4" y="1303"/>
              <a:ext cx="1044" cy="6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Consultants</a:t>
              </a:r>
            </a:p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Detail Process</a:t>
              </a:r>
            </a:p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Huge Buys</a:t>
              </a:r>
            </a:p>
          </p:txBody>
        </p:sp>
        <p:sp>
          <p:nvSpPr>
            <p:cNvPr id="88098" name="Text Box 34">
              <a:extLst>
                <a:ext uri="{FF2B5EF4-FFF2-40B4-BE49-F238E27FC236}">
                  <a16:creationId xmlns:a16="http://schemas.microsoft.com/office/drawing/2014/main" id="{FF105BF1-36EB-B1E5-8468-7E58E300A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3" y="2246"/>
              <a:ext cx="44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C0C0C0"/>
                  </a:solidFill>
                </a:rPr>
                <a:t>High</a:t>
              </a:r>
              <a:endParaRPr lang="en-US" altLang="en-US" sz="1400">
                <a:solidFill>
                  <a:srgbClr val="C0C0C0"/>
                </a:solidFill>
              </a:endParaRPr>
            </a:p>
          </p:txBody>
        </p:sp>
        <p:sp>
          <p:nvSpPr>
            <p:cNvPr id="88101" name="Text Box 37">
              <a:extLst>
                <a:ext uri="{FF2B5EF4-FFF2-40B4-BE49-F238E27FC236}">
                  <a16:creationId xmlns:a16="http://schemas.microsoft.com/office/drawing/2014/main" id="{EC88B0E9-3087-755A-1FAF-E33831794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7" y="3024"/>
              <a:ext cx="44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C0C0C0"/>
                  </a:solidFill>
                </a:rPr>
                <a:t>High</a:t>
              </a:r>
              <a:endParaRPr lang="en-US" altLang="en-US" sz="1400">
                <a:solidFill>
                  <a:srgbClr val="C0C0C0"/>
                </a:solidFill>
              </a:endParaRPr>
            </a:p>
          </p:txBody>
        </p:sp>
      </p:grpSp>
      <p:grpSp>
        <p:nvGrpSpPr>
          <p:cNvPr id="88105" name="Group 41">
            <a:extLst>
              <a:ext uri="{FF2B5EF4-FFF2-40B4-BE49-F238E27FC236}">
                <a16:creationId xmlns:a16="http://schemas.microsoft.com/office/drawing/2014/main" id="{F5DA543D-FE4F-CFE3-3F7B-C02DFA6FC10C}"/>
              </a:ext>
            </a:extLst>
          </p:cNvPr>
          <p:cNvGrpSpPr>
            <a:grpSpLocks/>
          </p:cNvGrpSpPr>
          <p:nvPr/>
        </p:nvGrpSpPr>
        <p:grpSpPr bwMode="auto">
          <a:xfrm>
            <a:off x="4403725" y="2065340"/>
            <a:ext cx="1530350" cy="3132137"/>
            <a:chOff x="2774" y="1301"/>
            <a:chExt cx="964" cy="1973"/>
          </a:xfrm>
        </p:grpSpPr>
        <p:sp>
          <p:nvSpPr>
            <p:cNvPr id="88096" name="Text Box 32">
              <a:extLst>
                <a:ext uri="{FF2B5EF4-FFF2-40B4-BE49-F238E27FC236}">
                  <a16:creationId xmlns:a16="http://schemas.microsoft.com/office/drawing/2014/main" id="{96201673-F0A2-FBBF-AB7B-E901D2CA94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4" y="1301"/>
              <a:ext cx="964" cy="6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Buy &amp; Install</a:t>
              </a:r>
            </a:p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Train People</a:t>
              </a:r>
            </a:p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Infrastructure</a:t>
              </a:r>
            </a:p>
          </p:txBody>
        </p:sp>
        <p:sp>
          <p:nvSpPr>
            <p:cNvPr id="88099" name="Text Box 35">
              <a:extLst>
                <a:ext uri="{FF2B5EF4-FFF2-40B4-BE49-F238E27FC236}">
                  <a16:creationId xmlns:a16="http://schemas.microsoft.com/office/drawing/2014/main" id="{91F06D9B-EF03-54AF-E470-26FBC3FDAD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3" y="2246"/>
              <a:ext cx="44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C0C0C0"/>
                  </a:solidFill>
                </a:rPr>
                <a:t>High</a:t>
              </a:r>
              <a:endParaRPr lang="en-US" altLang="en-US" sz="1400">
                <a:solidFill>
                  <a:srgbClr val="C0C0C0"/>
                </a:solidFill>
              </a:endParaRPr>
            </a:p>
          </p:txBody>
        </p:sp>
        <p:sp>
          <p:nvSpPr>
            <p:cNvPr id="88102" name="Text Box 38">
              <a:extLst>
                <a:ext uri="{FF2B5EF4-FFF2-40B4-BE49-F238E27FC236}">
                  <a16:creationId xmlns:a16="http://schemas.microsoft.com/office/drawing/2014/main" id="{5BDB866B-1745-C828-2071-C90F64313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7" y="3024"/>
              <a:ext cx="44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C0C0C0"/>
                  </a:solidFill>
                </a:rPr>
                <a:t>High</a:t>
              </a:r>
              <a:endParaRPr lang="en-US" altLang="en-US" sz="1400">
                <a:solidFill>
                  <a:srgbClr val="C0C0C0"/>
                </a:solidFill>
              </a:endParaRPr>
            </a:p>
          </p:txBody>
        </p:sp>
      </p:grpSp>
      <p:grpSp>
        <p:nvGrpSpPr>
          <p:cNvPr id="88106" name="Group 42">
            <a:extLst>
              <a:ext uri="{FF2B5EF4-FFF2-40B4-BE49-F238E27FC236}">
                <a16:creationId xmlns:a16="http://schemas.microsoft.com/office/drawing/2014/main" id="{8F1EE81D-F5E6-7042-120A-3372790DE38C}"/>
              </a:ext>
            </a:extLst>
          </p:cNvPr>
          <p:cNvGrpSpPr>
            <a:grpSpLocks/>
          </p:cNvGrpSpPr>
          <p:nvPr/>
        </p:nvGrpSpPr>
        <p:grpSpPr bwMode="auto">
          <a:xfrm>
            <a:off x="6038850" y="2065340"/>
            <a:ext cx="1555750" cy="3132137"/>
            <a:chOff x="3804" y="1301"/>
            <a:chExt cx="980" cy="1973"/>
          </a:xfrm>
        </p:grpSpPr>
        <p:sp>
          <p:nvSpPr>
            <p:cNvPr id="88097" name="Text Box 33">
              <a:extLst>
                <a:ext uri="{FF2B5EF4-FFF2-40B4-BE49-F238E27FC236}">
                  <a16:creationId xmlns:a16="http://schemas.microsoft.com/office/drawing/2014/main" id="{75B01227-6CCD-8B82-6B40-7ADC7F5E03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4" y="1301"/>
              <a:ext cx="980" cy="6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You Control</a:t>
              </a:r>
            </a:p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Full Support</a:t>
              </a:r>
            </a:p>
            <a:p>
              <a:pPr algn="l">
                <a:lnSpc>
                  <a:spcPct val="105000"/>
                </a:lnSpc>
              </a:pPr>
              <a:r>
                <a:rPr lang="en-US" altLang="en-US" sz="1800">
                  <a:solidFill>
                    <a:srgbClr val="C0C0C0"/>
                  </a:solidFill>
                </a:rPr>
                <a:t>Quick &amp; Easy</a:t>
              </a:r>
            </a:p>
          </p:txBody>
        </p:sp>
        <p:sp>
          <p:nvSpPr>
            <p:cNvPr id="88100" name="Text Box 36">
              <a:extLst>
                <a:ext uri="{FF2B5EF4-FFF2-40B4-BE49-F238E27FC236}">
                  <a16:creationId xmlns:a16="http://schemas.microsoft.com/office/drawing/2014/main" id="{AFAF091D-DEA4-FC71-83B7-FA44D5AF4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7" y="2246"/>
              <a:ext cx="49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C0C0C0"/>
                  </a:solidFill>
                </a:rPr>
                <a:t>None</a:t>
              </a:r>
              <a:endParaRPr lang="en-US" altLang="en-US" sz="1400">
                <a:solidFill>
                  <a:srgbClr val="C0C0C0"/>
                </a:solidFill>
              </a:endParaRPr>
            </a:p>
          </p:txBody>
        </p:sp>
        <p:sp>
          <p:nvSpPr>
            <p:cNvPr id="88103" name="Text Box 39">
              <a:extLst>
                <a:ext uri="{FF2B5EF4-FFF2-40B4-BE49-F238E27FC236}">
                  <a16:creationId xmlns:a16="http://schemas.microsoft.com/office/drawing/2014/main" id="{6C5BE549-BB1E-2926-FF6F-24E3C321FA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4" y="3024"/>
              <a:ext cx="41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>
                  <a:solidFill>
                    <a:srgbClr val="C0C0C0"/>
                  </a:solidFill>
                </a:rPr>
                <a:t>Low</a:t>
              </a:r>
              <a:endParaRPr lang="en-US" altLang="en-US" sz="1400">
                <a:solidFill>
                  <a:srgbClr val="C0C0C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8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8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8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1026">
            <a:extLst>
              <a:ext uri="{FF2B5EF4-FFF2-40B4-BE49-F238E27FC236}">
                <a16:creationId xmlns:a16="http://schemas.microsoft.com/office/drawing/2014/main" id="{E802CFED-6867-F63C-0514-2930F39A4A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Can be Reverse-Auctioned?</a:t>
            </a:r>
          </a:p>
        </p:txBody>
      </p:sp>
      <p:grpSp>
        <p:nvGrpSpPr>
          <p:cNvPr id="240643" name="Group 1027">
            <a:extLst>
              <a:ext uri="{FF2B5EF4-FFF2-40B4-BE49-F238E27FC236}">
                <a16:creationId xmlns:a16="http://schemas.microsoft.com/office/drawing/2014/main" id="{D82955FF-08CB-23FE-F72B-3BA2D7992C9E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810000"/>
            <a:ext cx="3810000" cy="2819400"/>
            <a:chOff x="2928" y="2400"/>
            <a:chExt cx="2400" cy="1776"/>
          </a:xfrm>
        </p:grpSpPr>
        <p:sp>
          <p:nvSpPr>
            <p:cNvPr id="240644" name="Rectangle 1028">
              <a:extLst>
                <a:ext uri="{FF2B5EF4-FFF2-40B4-BE49-F238E27FC236}">
                  <a16:creationId xmlns:a16="http://schemas.microsoft.com/office/drawing/2014/main" id="{3B9FFB30-61D7-D18B-CB25-C24719491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400"/>
              <a:ext cx="2112" cy="239"/>
            </a:xfrm>
            <a:prstGeom prst="rect">
              <a:avLst/>
            </a:prstGeom>
            <a:solidFill>
              <a:srgbClr val="009900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45" name="Rectangle 1029">
              <a:extLst>
                <a:ext uri="{FF2B5EF4-FFF2-40B4-BE49-F238E27FC236}">
                  <a16:creationId xmlns:a16="http://schemas.microsoft.com/office/drawing/2014/main" id="{B5092CE0-BDAC-FE29-AB77-D22610041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400"/>
              <a:ext cx="2400" cy="17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lnSpc>
                  <a:spcPct val="90000"/>
                </a:lnSpc>
                <a:buFontTx/>
                <a:buNone/>
              </a:pPr>
              <a:r>
                <a:rPr lang="en-US" altLang="en-US" sz="2200" b="1">
                  <a:latin typeface="Arial" panose="020B0604020202020204" pitchFamily="34" charset="0"/>
                </a:rPr>
                <a:t>	Spot or Capital Equip.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2"/>
                </a:rPr>
                <a:t>Semi Trailer Vans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3"/>
                </a:rPr>
                <a:t>AC Wall Mount Units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  <a:hlinkClick r:id="rId4"/>
                </a:rPr>
                <a:t>Assembly Tooling Package</a:t>
              </a:r>
              <a:r>
                <a:rPr lang="en-US" altLang="en-US">
                  <a:hlinkClick r:id="rId4"/>
                </a:rPr>
                <a:t>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5"/>
                </a:rPr>
                <a:t>Clothing</a:t>
              </a:r>
              <a:r>
                <a:rPr lang="en-US" altLang="en-US"/>
                <a:t> - </a:t>
              </a:r>
              <a:r>
                <a:rPr lang="en-US" altLang="en-US">
                  <a:hlinkClick r:id="rId6"/>
                </a:rPr>
                <a:t>Forklift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7"/>
                </a:rPr>
                <a:t>Rubber Medical Gloves</a:t>
              </a:r>
              <a:endParaRPr lang="en-US" altLang="en-US"/>
            </a:p>
          </p:txBody>
        </p:sp>
      </p:grpSp>
      <p:grpSp>
        <p:nvGrpSpPr>
          <p:cNvPr id="240646" name="Group 1030">
            <a:extLst>
              <a:ext uri="{FF2B5EF4-FFF2-40B4-BE49-F238E27FC236}">
                <a16:creationId xmlns:a16="http://schemas.microsoft.com/office/drawing/2014/main" id="{EEB6613F-3E71-A2D5-DA30-7841771BAD9B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810000"/>
            <a:ext cx="3810000" cy="2819400"/>
            <a:chOff x="432" y="2400"/>
            <a:chExt cx="2400" cy="1776"/>
          </a:xfrm>
        </p:grpSpPr>
        <p:sp>
          <p:nvSpPr>
            <p:cNvPr id="240647" name="Rectangle 1031">
              <a:extLst>
                <a:ext uri="{FF2B5EF4-FFF2-40B4-BE49-F238E27FC236}">
                  <a16:creationId xmlns:a16="http://schemas.microsoft.com/office/drawing/2014/main" id="{07D7C00F-8777-89A2-8961-613A46326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400"/>
              <a:ext cx="2112" cy="239"/>
            </a:xfrm>
            <a:prstGeom prst="rect">
              <a:avLst/>
            </a:prstGeom>
            <a:solidFill>
              <a:srgbClr val="990099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48" name="Rectangle 1032">
              <a:extLst>
                <a:ext uri="{FF2B5EF4-FFF2-40B4-BE49-F238E27FC236}">
                  <a16:creationId xmlns:a16="http://schemas.microsoft.com/office/drawing/2014/main" id="{79FEE1E3-FB57-A7FB-E3FA-BA6F22432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400"/>
              <a:ext cx="2400" cy="17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en-US" altLang="en-US" sz="2200" b="1">
                  <a:latin typeface="Arial" panose="020B0604020202020204" pitchFamily="34" charset="0"/>
                </a:rPr>
                <a:t>	Services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8"/>
                </a:rPr>
                <a:t>Janitorial Services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9"/>
                </a:rPr>
                <a:t>Waste Disposal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10"/>
                </a:rPr>
                <a:t>Wireless Service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  <a:hlinkClick r:id="rId11"/>
                </a:rPr>
                <a:t>Security Service</a:t>
              </a:r>
              <a:r>
                <a:rPr lang="en-US" altLang="en-US">
                  <a:hlinkClick r:id="rId11"/>
                </a:rPr>
                <a:t>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  <a:hlinkClick r:id="rId12"/>
                </a:rPr>
                <a:t>Asbestos &amp; Demolition </a:t>
              </a:r>
              <a:endParaRPr lang="en-US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0649" name="Group 1033">
            <a:extLst>
              <a:ext uri="{FF2B5EF4-FFF2-40B4-BE49-F238E27FC236}">
                <a16:creationId xmlns:a16="http://schemas.microsoft.com/office/drawing/2014/main" id="{D513E1C1-B062-2FC2-D98F-A507FFB2AD87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219200"/>
            <a:ext cx="3810000" cy="2514600"/>
            <a:chOff x="432" y="768"/>
            <a:chExt cx="2400" cy="1584"/>
          </a:xfrm>
        </p:grpSpPr>
        <p:sp>
          <p:nvSpPr>
            <p:cNvPr id="240650" name="Rectangle 1034">
              <a:extLst>
                <a:ext uri="{FF2B5EF4-FFF2-40B4-BE49-F238E27FC236}">
                  <a16:creationId xmlns:a16="http://schemas.microsoft.com/office/drawing/2014/main" id="{89F48891-1E4E-DFD6-C999-9DBB686A0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768"/>
              <a:ext cx="2112" cy="239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1" name="Rectangle 1035">
              <a:extLst>
                <a:ext uri="{FF2B5EF4-FFF2-40B4-BE49-F238E27FC236}">
                  <a16:creationId xmlns:a16="http://schemas.microsoft.com/office/drawing/2014/main" id="{C6C86032-5BDC-B283-45F2-BFECE0A80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768"/>
              <a:ext cx="2400" cy="15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lnSpc>
                  <a:spcPct val="90000"/>
                </a:lnSpc>
                <a:buFontTx/>
                <a:buNone/>
              </a:pPr>
              <a:r>
                <a:rPr lang="en-US" altLang="en-US" sz="2200" b="1">
                  <a:latin typeface="Arial" panose="020B0604020202020204" pitchFamily="34" charset="0"/>
                </a:rPr>
                <a:t>	Indirect or MRO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13"/>
                </a:rPr>
                <a:t>Envelopes &amp; stationery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14"/>
                </a:rPr>
                <a:t>Office Supplies &amp; Paper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15"/>
                </a:rPr>
                <a:t>Computers </a:t>
              </a:r>
              <a:r>
                <a:rPr lang="en-US" altLang="en-US"/>
                <a:t> - </a:t>
              </a:r>
              <a:r>
                <a:rPr lang="en-US" altLang="en-US">
                  <a:hlinkClick r:id="rId16"/>
                </a:rPr>
                <a:t>Janitorial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17"/>
                </a:rPr>
                <a:t>Safety Supplies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18"/>
                </a:rPr>
                <a:t>Stretch Wrap Film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endParaRPr lang="en-US" altLang="en-US"/>
            </a:p>
          </p:txBody>
        </p:sp>
      </p:grpSp>
      <p:grpSp>
        <p:nvGrpSpPr>
          <p:cNvPr id="240652" name="Group 1036">
            <a:extLst>
              <a:ext uri="{FF2B5EF4-FFF2-40B4-BE49-F238E27FC236}">
                <a16:creationId xmlns:a16="http://schemas.microsoft.com/office/drawing/2014/main" id="{66FB2839-4A34-0ABB-33A4-F878E2554A1A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1219200"/>
            <a:ext cx="3810000" cy="2743200"/>
            <a:chOff x="2928" y="768"/>
            <a:chExt cx="2400" cy="1728"/>
          </a:xfrm>
        </p:grpSpPr>
        <p:sp>
          <p:nvSpPr>
            <p:cNvPr id="240653" name="Rectangle 1037">
              <a:extLst>
                <a:ext uri="{FF2B5EF4-FFF2-40B4-BE49-F238E27FC236}">
                  <a16:creationId xmlns:a16="http://schemas.microsoft.com/office/drawing/2014/main" id="{8085C70E-BC98-62CA-36C7-7FB662EF1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768"/>
              <a:ext cx="2113" cy="239"/>
            </a:xfrm>
            <a:prstGeom prst="rect">
              <a:avLst/>
            </a:prstGeom>
            <a:solidFill>
              <a:srgbClr val="A5002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4" name="Rectangle 1038">
              <a:extLst>
                <a:ext uri="{FF2B5EF4-FFF2-40B4-BE49-F238E27FC236}">
                  <a16:creationId xmlns:a16="http://schemas.microsoft.com/office/drawing/2014/main" id="{84E73DFF-7048-5F3E-291A-946846F44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768"/>
              <a:ext cx="2400" cy="1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lnSpc>
                  <a:spcPct val="90000"/>
                </a:lnSpc>
                <a:buFontTx/>
                <a:buNone/>
              </a:pPr>
              <a:r>
                <a:rPr lang="en-US" altLang="en-US" sz="2200" b="1">
                  <a:latin typeface="Arial" panose="020B0604020202020204" pitchFamily="34" charset="0"/>
                </a:rPr>
                <a:t>	Direct Materials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  <a:hlinkClick r:id="rId19"/>
                </a:rPr>
                <a:t>Corrugated Boxes</a:t>
              </a:r>
              <a:r>
                <a:rPr lang="en-US" altLang="en-US">
                  <a:hlinkClick r:id="rId19"/>
                </a:rPr>
                <a:t>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20"/>
                </a:rPr>
                <a:t>POS Paper  </a:t>
              </a:r>
              <a:r>
                <a:rPr lang="en-US" altLang="en-US"/>
                <a:t>-  </a:t>
              </a:r>
              <a:r>
                <a:rPr lang="en-US" altLang="en-US">
                  <a:hlinkClick r:id="rId5"/>
                </a:rPr>
                <a:t>Clothing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latin typeface="Arial" panose="020B0604020202020204" pitchFamily="34" charset="0"/>
                  <a:cs typeface="Arial" panose="020B0604020202020204" pitchFamily="34" charset="0"/>
                  <a:hlinkClick r:id="rId21"/>
                </a:rPr>
                <a:t>Connectors</a:t>
              </a:r>
              <a:r>
                <a:rPr lang="en-US" altLang="en-US"/>
                <a:t> </a:t>
              </a:r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22"/>
                </a:rPr>
                <a:t>Low Sulfur Diesel </a:t>
              </a:r>
              <a:endParaRPr lang="en-US" altLang="en-US"/>
            </a:p>
            <a:p>
              <a:pPr>
                <a:lnSpc>
                  <a:spcPct val="90000"/>
                </a:lnSpc>
              </a:pPr>
              <a:r>
                <a:rPr lang="en-US" altLang="en-US">
                  <a:hlinkClick r:id="rId23"/>
                </a:rPr>
                <a:t>Seat Belt Assemblies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40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40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40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050">
            <a:extLst>
              <a:ext uri="{FF2B5EF4-FFF2-40B4-BE49-F238E27FC236}">
                <a16:creationId xmlns:a16="http://schemas.microsoft.com/office/drawing/2014/main" id="{C7FE21C2-429E-4AE6-F950-0DA62F0B6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600" b="1">
              <a:solidFill>
                <a:schemeClr val="tx2"/>
              </a:solidFill>
              <a:latin typeface="Verdana" panose="020B0604030504040204" pitchFamily="34" charset="0"/>
            </a:endParaRPr>
          </a:p>
        </p:txBody>
      </p:sp>
      <p:sp>
        <p:nvSpPr>
          <p:cNvPr id="238595" name="Rectangle 2051">
            <a:extLst>
              <a:ext uri="{FF2B5EF4-FFF2-40B4-BE49-F238E27FC236}">
                <a16:creationId xmlns:a16="http://schemas.microsoft.com/office/drawing/2014/main" id="{8A854A11-1DFD-DFB5-9A7C-C509EAD98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76400"/>
            <a:ext cx="4343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Larger Volumes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Groupings of Like-Items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Well-Defined Purchase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Guaranteed Quantities 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Longer Terms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Realistic Price Points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Consistent Supplier Communication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Prompt Responses</a:t>
            </a:r>
          </a:p>
        </p:txBody>
      </p:sp>
      <p:pic>
        <p:nvPicPr>
          <p:cNvPr id="238596" name="Picture 2052">
            <a:extLst>
              <a:ext uri="{FF2B5EF4-FFF2-40B4-BE49-F238E27FC236}">
                <a16:creationId xmlns:a16="http://schemas.microsoft.com/office/drawing/2014/main" id="{1D76E0AA-A61B-4750-CE45-20AD49D79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2" y="1600202"/>
            <a:ext cx="4214813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8597" name="Rectangle 2053">
            <a:extLst>
              <a:ext uri="{FF2B5EF4-FFF2-40B4-BE49-F238E27FC236}">
                <a16:creationId xmlns:a16="http://schemas.microsoft.com/office/drawing/2014/main" id="{03FCD55B-946A-C4EB-CAE9-2A12E16E3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143000"/>
          </a:xfrm>
        </p:spPr>
        <p:txBody>
          <a:bodyPr/>
          <a:lstStyle/>
          <a:p>
            <a:r>
              <a:rPr lang="en-US" altLang="en-US"/>
              <a:t>What Are Common Success Traits?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8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8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8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8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8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8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8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8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8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8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>
            <a:extLst>
              <a:ext uri="{FF2B5EF4-FFF2-40B4-BE49-F238E27FC236}">
                <a16:creationId xmlns:a16="http://schemas.microsoft.com/office/drawing/2014/main" id="{60730B1F-B28D-ECD1-2A15-8B4EBF067B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Benefits &amp; </a:t>
            </a:r>
            <a:r>
              <a:rPr lang="en-US" altLang="en-US">
                <a:solidFill>
                  <a:schemeClr val="accent1"/>
                </a:solidFill>
              </a:rPr>
              <a:t>Risks</a:t>
            </a:r>
          </a:p>
        </p:txBody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CD6F38D3-82FB-05A3-9577-EB33388721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905000"/>
            <a:ext cx="42672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000" u="sng">
                <a:solidFill>
                  <a:srgbClr val="00FF00"/>
                </a:solidFill>
              </a:rPr>
              <a:t>For You the Buyer:</a:t>
            </a:r>
          </a:p>
          <a:p>
            <a:r>
              <a:rPr lang="en-US" altLang="en-US" sz="2000"/>
              <a:t>No fees</a:t>
            </a:r>
          </a:p>
          <a:p>
            <a:r>
              <a:rPr lang="en-US" altLang="en-US" sz="2000"/>
              <a:t>A much faster RFQ process</a:t>
            </a:r>
          </a:p>
          <a:p>
            <a:r>
              <a:rPr lang="en-US" altLang="en-US" sz="2000"/>
              <a:t>Reduce work and time</a:t>
            </a:r>
          </a:p>
          <a:p>
            <a:r>
              <a:rPr lang="en-US" altLang="en-US" sz="2000"/>
              <a:t>Save money on every buy</a:t>
            </a:r>
          </a:p>
          <a:p>
            <a:r>
              <a:rPr lang="en-US" altLang="en-US" sz="2000"/>
              <a:t>An objective buy process</a:t>
            </a:r>
          </a:p>
          <a:p>
            <a:r>
              <a:rPr lang="en-US" altLang="en-US" sz="2000"/>
              <a:t>Open, Competitive Bidding</a:t>
            </a:r>
          </a:p>
          <a:p>
            <a:r>
              <a:rPr lang="en-US" altLang="en-US" sz="2000"/>
              <a:t>Purchases YOU control</a:t>
            </a:r>
          </a:p>
          <a:p>
            <a:r>
              <a:rPr lang="en-US" altLang="en-US" sz="2000"/>
              <a:t>Best price assurance</a:t>
            </a:r>
          </a:p>
          <a:p>
            <a:r>
              <a:rPr lang="en-US" altLang="en-US" sz="2000">
                <a:solidFill>
                  <a:schemeClr val="accent1"/>
                </a:solidFill>
              </a:rPr>
              <a:t>Current supplier may not like</a:t>
            </a:r>
            <a:endParaRPr lang="en-US" altLang="en-US" sz="2000"/>
          </a:p>
          <a:p>
            <a:endParaRPr lang="en-US" altLang="en-US" sz="2000"/>
          </a:p>
        </p:txBody>
      </p:sp>
      <p:sp>
        <p:nvSpPr>
          <p:cNvPr id="209924" name="Rectangle 4">
            <a:extLst>
              <a:ext uri="{FF2B5EF4-FFF2-40B4-BE49-F238E27FC236}">
                <a16:creationId xmlns:a16="http://schemas.microsoft.com/office/drawing/2014/main" id="{3ACBB056-AD05-6A28-2DD5-75370443741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905000"/>
            <a:ext cx="41910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000" u="sng">
                <a:solidFill>
                  <a:srgbClr val="00FFFF"/>
                </a:solidFill>
              </a:rPr>
              <a:t>For The Seller:</a:t>
            </a:r>
            <a:endParaRPr lang="en-US" altLang="en-US" sz="2000" u="sng"/>
          </a:p>
          <a:p>
            <a:r>
              <a:rPr lang="en-US" altLang="en-US" sz="2000"/>
              <a:t>No fees unless they win</a:t>
            </a:r>
          </a:p>
          <a:p>
            <a:r>
              <a:rPr lang="en-US" altLang="en-US" sz="2000"/>
              <a:t>Instant notice of RFQ’s</a:t>
            </a:r>
          </a:p>
          <a:p>
            <a:r>
              <a:rPr lang="en-US" altLang="en-US" sz="2000"/>
              <a:t>May bid numerous times</a:t>
            </a:r>
          </a:p>
          <a:p>
            <a:r>
              <a:rPr lang="en-US" altLang="en-US" sz="2000"/>
              <a:t>No software to Install</a:t>
            </a:r>
          </a:p>
          <a:p>
            <a:r>
              <a:rPr lang="en-US" altLang="en-US" sz="2000"/>
              <a:t>Free sales leads</a:t>
            </a:r>
          </a:p>
          <a:p>
            <a:r>
              <a:rPr lang="en-US" altLang="en-US" sz="2000"/>
              <a:t>Lower cost business</a:t>
            </a:r>
          </a:p>
          <a:p>
            <a:r>
              <a:rPr lang="en-US" altLang="en-US" sz="2000"/>
              <a:t>A fair &amp; equal bid process</a:t>
            </a:r>
          </a:p>
          <a:p>
            <a:r>
              <a:rPr lang="en-US" altLang="en-US" sz="2000"/>
              <a:t>Will see market pricing</a:t>
            </a:r>
          </a:p>
          <a:p>
            <a:r>
              <a:rPr lang="en-US" altLang="en-US" sz="2000">
                <a:solidFill>
                  <a:schemeClr val="accent1"/>
                </a:solidFill>
              </a:rPr>
              <a:t>Find they’re not competitive</a:t>
            </a:r>
            <a:endParaRPr lang="en-US" altLang="en-US" sz="2000"/>
          </a:p>
        </p:txBody>
      </p:sp>
      <p:sp>
        <p:nvSpPr>
          <p:cNvPr id="209925" name="Rectangle 5">
            <a:extLst>
              <a:ext uri="{FF2B5EF4-FFF2-40B4-BE49-F238E27FC236}">
                <a16:creationId xmlns:a16="http://schemas.microsoft.com/office/drawing/2014/main" id="{E6A77784-FF42-C4FB-D6B5-2DD4BAA91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27" y="1214438"/>
            <a:ext cx="479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u="sng">
                <a:latin typeface="Arial Rounded MT Bold" panose="020F0704030504030204" pitchFamily="34" charset="0"/>
              </a:rPr>
              <a:t>For You the Buyer &amp; the Sellers</a:t>
            </a:r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9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09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09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09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09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09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09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099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09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099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099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2099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099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p" autoUpdateAnimBg="0"/>
      <p:bldP spid="209924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>
            <a:extLst>
              <a:ext uri="{FF2B5EF4-FFF2-40B4-BE49-F238E27FC236}">
                <a16:creationId xmlns:a16="http://schemas.microsoft.com/office/drawing/2014/main" id="{378C2A62-D8AE-C56D-EE37-06BDADA07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 How Do I Start?</a:t>
            </a:r>
          </a:p>
        </p:txBody>
      </p:sp>
      <p:sp>
        <p:nvSpPr>
          <p:cNvPr id="239619" name="Rectangle 3">
            <a:extLst>
              <a:ext uri="{FF2B5EF4-FFF2-40B4-BE49-F238E27FC236}">
                <a16:creationId xmlns:a16="http://schemas.microsoft.com/office/drawing/2014/main" id="{A997002E-03A2-22EE-8D96-A8358945E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696200" cy="4572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en-US" sz="2600">
                <a:solidFill>
                  <a:schemeClr val="folHlink"/>
                </a:solidFill>
                <a:latin typeface="Arial" panose="020B0604020202020204" pitchFamily="34" charset="0"/>
              </a:rPr>
              <a:t>	The product, material or service needed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en-US" sz="2600">
                <a:solidFill>
                  <a:schemeClr val="folHlink"/>
                </a:solidFill>
                <a:latin typeface="Arial" panose="020B0604020202020204" pitchFamily="34" charset="0"/>
              </a:rPr>
              <a:t>+	The total quantities needed for a period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en-US" sz="2600">
                <a:solidFill>
                  <a:schemeClr val="folHlink"/>
                </a:solidFill>
                <a:latin typeface="Arial" panose="020B0604020202020204" pitchFamily="34" charset="0"/>
              </a:rPr>
              <a:t>+	The price previously paid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en-US" sz="2600">
                <a:solidFill>
                  <a:schemeClr val="folHlink"/>
                </a:solidFill>
                <a:latin typeface="Arial" panose="020B0604020202020204" pitchFamily="34" charset="0"/>
              </a:rPr>
              <a:t>+	Any special terms you need 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en-US" sz="2600">
                <a:solidFill>
                  <a:schemeClr val="folHlink"/>
                </a:solidFill>
                <a:latin typeface="Arial" panose="020B0604020202020204" pitchFamily="34" charset="0"/>
              </a:rPr>
              <a:t>+	</a:t>
            </a:r>
            <a:r>
              <a:rPr lang="en-US" altLang="en-US" sz="2600" u="sng">
                <a:solidFill>
                  <a:schemeClr val="folHlink"/>
                </a:solidFill>
                <a:latin typeface="Arial" panose="020B0604020202020204" pitchFamily="34" charset="0"/>
              </a:rPr>
              <a:t>Your current and other known suppliers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=	Your RFQ Information  = Your Reverse-Auction</a:t>
            </a: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altLang="en-US" sz="2600">
              <a:solidFill>
                <a:srgbClr val="66FF33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3200">
                <a:solidFill>
                  <a:srgbClr val="CC00CC"/>
                </a:solidFill>
              </a:rPr>
              <a:t>Post this information </a:t>
            </a:r>
            <a:r>
              <a:rPr lang="en-US" altLang="en-US" sz="3200">
                <a:solidFill>
                  <a:srgbClr val="CC00CC"/>
                </a:solidFill>
                <a:hlinkClick r:id="rId2"/>
              </a:rPr>
              <a:t>online</a:t>
            </a:r>
            <a:endParaRPr lang="en-US" altLang="en-US" sz="3200">
              <a:solidFill>
                <a:srgbClr val="CC00CC"/>
              </a:solidFill>
            </a:endParaRPr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en-US" sz="2600">
                <a:solidFill>
                  <a:srgbClr val="66FF33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39620" name="Rectangle 4">
            <a:extLst>
              <a:ext uri="{FF2B5EF4-FFF2-40B4-BE49-F238E27FC236}">
                <a16:creationId xmlns:a16="http://schemas.microsoft.com/office/drawing/2014/main" id="{2EBB8ABF-0AD4-B6B8-EBC4-19C23B024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477" y="1219200"/>
            <a:ext cx="7197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FFFF"/>
                </a:solidFill>
                <a:latin typeface="Verdana" panose="020B0604030504040204" pitchFamily="34" charset="0"/>
              </a:rPr>
              <a:t>Just like you do today – define your purchase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27D84E0D-E0D3-2ADD-F061-AF123F30A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Reverse-Auction Myths</a:t>
            </a:r>
          </a:p>
        </p:txBody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8C848EC1-5053-A031-A77F-F5C585DD2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48768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CCFF99"/>
                </a:solidFill>
                <a:latin typeface="Arial" panose="020B0604020202020204" pitchFamily="34" charset="0"/>
              </a:rPr>
              <a:t>It takes too long to implement Reverse-Auctions</a:t>
            </a:r>
            <a:r>
              <a:rPr lang="en-US" altLang="en-US" sz="2200"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00FFFF"/>
                </a:solidFill>
                <a:latin typeface="Arial" panose="020B0604020202020204" pitchFamily="34" charset="0"/>
              </a:rPr>
              <a:t>Actually you can have any purchase posted in 15 minutes</a:t>
            </a:r>
            <a:endParaRPr lang="en-US" altLang="en-US" sz="2200">
              <a:latin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CCFF99"/>
                </a:solidFill>
                <a:latin typeface="Arial" panose="020B0604020202020204" pitchFamily="34" charset="0"/>
              </a:rPr>
              <a:t>Many of the items I buy can't be posted in an auction</a:t>
            </a:r>
            <a:endParaRPr lang="en-US" altLang="en-US" sz="2200">
              <a:latin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00FFFF"/>
                </a:solidFill>
                <a:latin typeface="Arial" panose="020B0604020202020204" pitchFamily="34" charset="0"/>
              </a:rPr>
              <a:t>Most products and services have already been posted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CCFF99"/>
                </a:solidFill>
                <a:latin typeface="Arial" panose="020B0604020202020204" pitchFamily="34" charset="0"/>
              </a:rPr>
              <a:t>My purchases have too many special terms</a:t>
            </a:r>
            <a:endParaRPr lang="en-US" altLang="en-US" sz="2200">
              <a:latin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00FFFF"/>
                </a:solidFill>
                <a:latin typeface="Arial" panose="020B0604020202020204" pitchFamily="34" charset="0"/>
              </a:rPr>
              <a:t>Anything you put in an RFQ you can post online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CCFF99"/>
                </a:solidFill>
                <a:latin typeface="Arial" panose="020B0604020202020204" pitchFamily="34" charset="0"/>
              </a:rPr>
              <a:t>We're too busy to try something new and this takes time</a:t>
            </a:r>
            <a:endParaRPr lang="en-US" altLang="en-US" sz="2200">
              <a:latin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00FFFF"/>
                </a:solidFill>
                <a:latin typeface="Arial" panose="020B0604020202020204" pitchFamily="34" charset="0"/>
              </a:rPr>
              <a:t>Actually the average buyer saves about 4 days of effort</a:t>
            </a:r>
            <a:r>
              <a:rPr lang="en-US" altLang="en-US" sz="2200"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CCFF99"/>
                </a:solidFill>
                <a:latin typeface="Arial" panose="020B0604020202020204" pitchFamily="34" charset="0"/>
              </a:rPr>
              <a:t>I don't want to potentially upset our current suppliers</a:t>
            </a:r>
            <a:endParaRPr lang="en-US" altLang="en-US" sz="2200">
              <a:latin typeface="Arial" panose="020B0604020202020204" pitchFamily="34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en-US" sz="2200">
                <a:solidFill>
                  <a:srgbClr val="00FFFF"/>
                </a:solidFill>
                <a:latin typeface="Arial" panose="020B0604020202020204" pitchFamily="34" charset="0"/>
              </a:rPr>
              <a:t>In most cases suppliers save costs &amp; time bidding online</a:t>
            </a:r>
            <a:endParaRPr lang="en-US" altLang="en-US" sz="2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1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1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>
            <a:extLst>
              <a:ext uri="{FF2B5EF4-FFF2-40B4-BE49-F238E27FC236}">
                <a16:creationId xmlns:a16="http://schemas.microsoft.com/office/drawing/2014/main" id="{6B18D26D-B883-CCED-4874-1289676A4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828800"/>
            <a:ext cx="2895600" cy="3810000"/>
          </a:xfrm>
          <a:prstGeom prst="rect">
            <a:avLst/>
          </a:prstGeom>
          <a:solidFill>
            <a:srgbClr val="000066"/>
          </a:solidFill>
          <a:ln w="12700">
            <a:solidFill>
              <a:schemeClr val="fol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id="{2F080D48-420C-A515-6243-21441A4B0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86200"/>
            <a:ext cx="5029200" cy="2133600"/>
          </a:xfrm>
          <a:prstGeom prst="rect">
            <a:avLst/>
          </a:prstGeom>
          <a:solidFill>
            <a:srgbClr val="000066"/>
          </a:solidFill>
          <a:ln w="12700">
            <a:solidFill>
              <a:srgbClr val="66FF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28" name="Rectangle 4">
            <a:extLst>
              <a:ext uri="{FF2B5EF4-FFF2-40B4-BE49-F238E27FC236}">
                <a16:creationId xmlns:a16="http://schemas.microsoft.com/office/drawing/2014/main" id="{CA391BE4-F9D4-462A-2ABD-048D2FE8D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95400"/>
            <a:ext cx="5029200" cy="2133600"/>
          </a:xfrm>
          <a:prstGeom prst="rect">
            <a:avLst/>
          </a:prstGeom>
          <a:solidFill>
            <a:srgbClr val="000066"/>
          </a:solidFill>
          <a:ln w="12700">
            <a:solidFill>
              <a:srgbClr val="00FF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7029" name="Text Box 5">
            <a:extLst>
              <a:ext uri="{FF2B5EF4-FFF2-40B4-BE49-F238E27FC236}">
                <a16:creationId xmlns:a16="http://schemas.microsoft.com/office/drawing/2014/main" id="{BD620683-0F67-F15D-6336-029CF62ED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7" y="3838577"/>
            <a:ext cx="5502275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3038" indent="-173038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200" b="1">
                <a:solidFill>
                  <a:srgbClr val="66FF33"/>
                </a:solidFill>
                <a:latin typeface="Arial" panose="020B0604020202020204" pitchFamily="34" charset="0"/>
              </a:rPr>
              <a:t>The Tool Met Their Needs: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Very easy, quick and effective </a:t>
            </a:r>
            <a:endParaRPr lang="en-US" altLang="en-US" sz="2200" u="sng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No software, training or consultants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No cost to their organization</a:t>
            </a:r>
          </a:p>
        </p:txBody>
      </p:sp>
      <p:sp>
        <p:nvSpPr>
          <p:cNvPr id="257030" name="Text Box 6">
            <a:extLst>
              <a:ext uri="{FF2B5EF4-FFF2-40B4-BE49-F238E27FC236}">
                <a16:creationId xmlns:a16="http://schemas.microsoft.com/office/drawing/2014/main" id="{CD714233-9EF0-53D8-E158-64CF44408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933575"/>
            <a:ext cx="2725738" cy="327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3038" indent="-173038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200" b="1">
                <a:solidFill>
                  <a:schemeClr val="folHlink"/>
                </a:solidFill>
                <a:latin typeface="Arial" panose="020B0604020202020204" pitchFamily="34" charset="0"/>
              </a:rPr>
              <a:t>Their Results from</a:t>
            </a:r>
          </a:p>
          <a:p>
            <a:pPr algn="ctr"/>
            <a:r>
              <a:rPr lang="en-US" altLang="en-US" sz="2200" b="1">
                <a:solidFill>
                  <a:schemeClr val="folHlink"/>
                </a:solidFill>
                <a:latin typeface="Arial" panose="020B0604020202020204" pitchFamily="34" charset="0"/>
              </a:rPr>
              <a:t>Reverse-Auctions: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Save  1-12 days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Save  3-66%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Cost the Buyer $0</a:t>
            </a:r>
          </a:p>
          <a:p>
            <a:pPr>
              <a:spcBef>
                <a:spcPct val="50000"/>
              </a:spcBef>
              <a:spcAft>
                <a:spcPct val="50000"/>
              </a:spcAft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Can Buy Anything</a:t>
            </a:r>
          </a:p>
          <a:p>
            <a:pPr>
              <a:spcAft>
                <a:spcPct val="50000"/>
              </a:spcAft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Immediate access</a:t>
            </a:r>
          </a:p>
        </p:txBody>
      </p:sp>
      <p:sp>
        <p:nvSpPr>
          <p:cNvPr id="257031" name="Rectangle 7">
            <a:extLst>
              <a:ext uri="{FF2B5EF4-FFF2-40B4-BE49-F238E27FC236}">
                <a16:creationId xmlns:a16="http://schemas.microsoft.com/office/drawing/2014/main" id="{B018C957-FE33-0071-5898-F6808D91F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Led Our Clients to Act?</a:t>
            </a:r>
          </a:p>
        </p:txBody>
      </p:sp>
      <p:sp>
        <p:nvSpPr>
          <p:cNvPr id="257032" name="Text Box 8">
            <a:extLst>
              <a:ext uri="{FF2B5EF4-FFF2-40B4-BE49-F238E27FC236}">
                <a16:creationId xmlns:a16="http://schemas.microsoft.com/office/drawing/2014/main" id="{1831E8BF-1522-83D5-B1B3-552C821C9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7" y="1265240"/>
            <a:ext cx="5502275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3038" indent="-173038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200" b="1">
                <a:solidFill>
                  <a:srgbClr val="00FFFF"/>
                </a:solidFill>
                <a:latin typeface="Arial" panose="020B0604020202020204" pitchFamily="34" charset="0"/>
              </a:rPr>
              <a:t>They Realized There Isn’t a Risk: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More trust with supplier relationships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No change to their process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altLang="en-US" sz="2200">
                <a:latin typeface="Arial" panose="020B0604020202020204" pitchFamily="34" charset="0"/>
              </a:rPr>
              <a:t>No loss of control over the purchase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9" grpId="0" autoUpdateAnimBg="0"/>
      <p:bldP spid="257030" grpId="0" autoUpdateAnimBg="0"/>
      <p:bldP spid="25703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>
            <a:extLst>
              <a:ext uri="{FF2B5EF4-FFF2-40B4-BE49-F238E27FC236}">
                <a16:creationId xmlns:a16="http://schemas.microsoft.com/office/drawing/2014/main" id="{9E635544-803C-B279-F759-4CEC142A79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Agenda</a:t>
            </a:r>
          </a:p>
        </p:txBody>
      </p:sp>
      <p:sp>
        <p:nvSpPr>
          <p:cNvPr id="233475" name="Rectangle 3">
            <a:extLst>
              <a:ext uri="{FF2B5EF4-FFF2-40B4-BE49-F238E27FC236}">
                <a16:creationId xmlns:a16="http://schemas.microsoft.com/office/drawing/2014/main" id="{D5D5A94B-ABA1-9671-F158-E66671FE5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305800" cy="5105400"/>
          </a:xfrm>
        </p:spPr>
        <p:txBody>
          <a:bodyPr/>
          <a:lstStyle/>
          <a:p>
            <a:r>
              <a:rPr lang="en-US" altLang="en-US"/>
              <a:t>What Are Reverse-Auctions &amp; What do they Provide?</a:t>
            </a:r>
          </a:p>
          <a:p>
            <a:r>
              <a:rPr lang="en-US" altLang="en-US"/>
              <a:t>How Do They Save Time &amp; Money?</a:t>
            </a:r>
          </a:p>
          <a:p>
            <a:r>
              <a:rPr lang="en-US" altLang="en-US"/>
              <a:t>What Results Can You Expect? </a:t>
            </a:r>
          </a:p>
          <a:p>
            <a:r>
              <a:rPr lang="en-US" altLang="en-US"/>
              <a:t>What is The Impact on the Supply Chain</a:t>
            </a:r>
          </a:p>
          <a:p>
            <a:r>
              <a:rPr lang="en-US" altLang="en-US"/>
              <a:t>How Do They Work?   (The Three Models)</a:t>
            </a:r>
          </a:p>
          <a:p>
            <a:r>
              <a:rPr lang="en-US" altLang="en-US"/>
              <a:t>Where Can They Be Used?</a:t>
            </a:r>
          </a:p>
          <a:p>
            <a:r>
              <a:rPr lang="en-US" altLang="en-US"/>
              <a:t>What Makes a Successful Reverse-Auction?</a:t>
            </a:r>
          </a:p>
          <a:p>
            <a:r>
              <a:rPr lang="en-US" altLang="en-US"/>
              <a:t>What Do You Need &amp; How Do You Begin?</a:t>
            </a:r>
          </a:p>
          <a:p>
            <a:r>
              <a:rPr lang="en-US" altLang="en-US"/>
              <a:t>What Made the Decision to Act for Other Companies?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>
            <a:extLst>
              <a:ext uri="{FF2B5EF4-FFF2-40B4-BE49-F238E27FC236}">
                <a16:creationId xmlns:a16="http://schemas.microsoft.com/office/drawing/2014/main" id="{AFFD2472-0269-BE87-C1B5-0CAE4924A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66243" name="Picture 3">
            <a:extLst>
              <a:ext uri="{FF2B5EF4-FFF2-40B4-BE49-F238E27FC236}">
                <a16:creationId xmlns:a16="http://schemas.microsoft.com/office/drawing/2014/main" id="{9B2B6119-DE07-5693-7134-958DBF110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2964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245" name="Text Box 5">
            <a:extLst>
              <a:ext uri="{FF2B5EF4-FFF2-40B4-BE49-F238E27FC236}">
                <a16:creationId xmlns:a16="http://schemas.microsoft.com/office/drawing/2014/main" id="{B5DE2DC0-6640-3FDE-3816-F614C2A3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2"/>
            <a:ext cx="8610600" cy="369331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hangingPunct="0"/>
            <a:r>
              <a:rPr lang="en-US" altLang="en-US">
                <a:solidFill>
                  <a:srgbClr val="00FF00"/>
                </a:solidFill>
                <a:latin typeface="Arial Rounded MT Bold" panose="020F0704030504030204" pitchFamily="34" charset="0"/>
              </a:rPr>
              <a:t>Advantages:</a:t>
            </a:r>
          </a:p>
          <a:p>
            <a:pPr algn="ctr" eaLnBrk="0" hangingPunct="0"/>
            <a:endParaRPr lang="en-US" altLang="en-US">
              <a:solidFill>
                <a:srgbClr val="00FF00"/>
              </a:solidFill>
              <a:latin typeface="Arial Rounded MT Bold" panose="020F0704030504030204" pitchFamily="34" charset="0"/>
            </a:endParaRPr>
          </a:p>
          <a:p>
            <a:pPr algn="ctr" eaLnBrk="0" hangingPunct="0">
              <a:buFontTx/>
              <a:buChar char="•"/>
            </a:pPr>
            <a:r>
              <a:rPr lang="en-US" altLang="en-US">
                <a:solidFill>
                  <a:srgbClr val="66CCFF"/>
                </a:solidFill>
                <a:latin typeface="Arial Rounded MT Bold" panose="020F0704030504030204" pitchFamily="34" charset="0"/>
              </a:rPr>
              <a:t>Price Reduction</a:t>
            </a:r>
          </a:p>
          <a:p>
            <a:pPr algn="ctr" eaLnBrk="0" hangingPunct="0">
              <a:buFontTx/>
              <a:buChar char="•"/>
            </a:pPr>
            <a:endParaRPr lang="en-US" altLang="en-US">
              <a:solidFill>
                <a:srgbClr val="66CCFF"/>
              </a:solidFill>
              <a:latin typeface="Arial Rounded MT Bold" panose="020F0704030504030204" pitchFamily="34" charset="0"/>
            </a:endParaRPr>
          </a:p>
          <a:p>
            <a:pPr algn="ctr" eaLnBrk="0" hangingPunct="0">
              <a:buFontTx/>
              <a:buChar char="•"/>
            </a:pPr>
            <a:r>
              <a:rPr lang="en-US" altLang="en-US">
                <a:solidFill>
                  <a:srgbClr val="66CCFF"/>
                </a:solidFill>
                <a:latin typeface="Arial Rounded MT Bold" panose="020F0704030504030204" pitchFamily="34" charset="0"/>
              </a:rPr>
              <a:t>Cost Reduction</a:t>
            </a:r>
            <a:r>
              <a:rPr lang="en-US" altLang="en-US" sz="1800">
                <a:solidFill>
                  <a:srgbClr val="66CCFF"/>
                </a:solidFill>
                <a:latin typeface="Arial" panose="020B0604020202020204" pitchFamily="34" charset="0"/>
              </a:rPr>
              <a:t> </a:t>
            </a:r>
          </a:p>
          <a:p>
            <a:pPr algn="ctr" eaLnBrk="0" hangingPunct="0">
              <a:buFontTx/>
              <a:buChar char="•"/>
            </a:pPr>
            <a:endParaRPr lang="en-US" altLang="en-US" sz="1800">
              <a:solidFill>
                <a:srgbClr val="66CCFF"/>
              </a:solidFill>
              <a:latin typeface="Arial" panose="020B0604020202020204" pitchFamily="34" charset="0"/>
            </a:endParaRPr>
          </a:p>
          <a:p>
            <a:pPr algn="ctr" eaLnBrk="0" hangingPunct="0">
              <a:buFontTx/>
              <a:buChar char="•"/>
            </a:pPr>
            <a:r>
              <a:rPr lang="en-US" altLang="en-US">
                <a:solidFill>
                  <a:srgbClr val="66CCFF"/>
                </a:solidFill>
                <a:latin typeface="Arial Rounded MT Bold" panose="020F0704030504030204" pitchFamily="34" charset="0"/>
              </a:rPr>
              <a:t>Time Reduction</a:t>
            </a:r>
          </a:p>
          <a:p>
            <a:pPr algn="ctr" eaLnBrk="0" hangingPunct="0">
              <a:buFontTx/>
              <a:buChar char="•"/>
            </a:pPr>
            <a:endParaRPr lang="en-US" altLang="en-US">
              <a:solidFill>
                <a:srgbClr val="66CCFF"/>
              </a:solidFill>
              <a:latin typeface="Arial Rounded MT Bold" panose="020F0704030504030204" pitchFamily="34" charset="0"/>
            </a:endParaRPr>
          </a:p>
          <a:p>
            <a:pPr algn="ctr" eaLnBrk="0" hangingPunct="0">
              <a:buFontTx/>
              <a:buChar char="•"/>
            </a:pPr>
            <a:r>
              <a:rPr lang="en-US" altLang="en-US">
                <a:solidFill>
                  <a:srgbClr val="66CCFF"/>
                </a:solidFill>
                <a:latin typeface="Arial Rounded MT Bold" panose="020F0704030504030204" pitchFamily="34" charset="0"/>
              </a:rPr>
              <a:t>Pain Reduction</a:t>
            </a:r>
          </a:p>
          <a:p>
            <a:pPr algn="ctr" eaLnBrk="0" hangingPunct="0"/>
            <a:endParaRPr lang="en-US" altLang="en-US">
              <a:solidFill>
                <a:srgbClr val="66CCFF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66246" name="Text Box 6">
            <a:extLst>
              <a:ext uri="{FF2B5EF4-FFF2-40B4-BE49-F238E27FC236}">
                <a16:creationId xmlns:a16="http://schemas.microsoft.com/office/drawing/2014/main" id="{4FE06B84-F21D-3756-0CF6-80CAD85C3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300165"/>
            <a:ext cx="3048000" cy="113823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en-US" sz="1800"/>
              <a:t>CEO    Wes Guillemaud</a:t>
            </a:r>
          </a:p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en-US" sz="1800"/>
              <a:t>Email:  </a:t>
            </a:r>
            <a:r>
              <a:rPr lang="en-US" altLang="en-US" sz="1800">
                <a:solidFill>
                  <a:srgbClr val="66CCFF"/>
                </a:solidFill>
                <a:hlinkClick r:id="rId4"/>
              </a:rPr>
              <a:t>Wes@sorcity.com</a:t>
            </a:r>
            <a:r>
              <a:rPr lang="en-US" altLang="en-US" sz="1800"/>
              <a:t>   </a:t>
            </a:r>
          </a:p>
          <a:p>
            <a:pPr algn="l">
              <a:spcBef>
                <a:spcPct val="20000"/>
              </a:spcBef>
              <a:spcAft>
                <a:spcPct val="20000"/>
              </a:spcAft>
            </a:pPr>
            <a:r>
              <a:rPr lang="en-US" altLang="en-US" sz="1800"/>
              <a:t>Phone:  (972) 612-1411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>
            <a:extLst>
              <a:ext uri="{FF2B5EF4-FFF2-40B4-BE49-F238E27FC236}">
                <a16:creationId xmlns:a16="http://schemas.microsoft.com/office/drawing/2014/main" id="{66336D19-FB8B-E480-7FDB-711C20ECD1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610600" cy="1143000"/>
          </a:xfrm>
        </p:spPr>
        <p:txBody>
          <a:bodyPr/>
          <a:lstStyle/>
          <a:p>
            <a:r>
              <a:rPr lang="en-US" altLang="en-US"/>
              <a:t>What is A Reverse-Auction?</a:t>
            </a:r>
          </a:p>
        </p:txBody>
      </p:sp>
      <p:sp>
        <p:nvSpPr>
          <p:cNvPr id="234499" name="Rectangle 3">
            <a:extLst>
              <a:ext uri="{FF2B5EF4-FFF2-40B4-BE49-F238E27FC236}">
                <a16:creationId xmlns:a16="http://schemas.microsoft.com/office/drawing/2014/main" id="{B7931839-6DD2-D53D-F2EA-696C9FE52F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1981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/>
              <a:t>A tool that </a:t>
            </a:r>
          </a:p>
          <a:p>
            <a:pPr algn="ctr"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“makes sourcing faster, easier and more effective”</a:t>
            </a:r>
          </a:p>
          <a:p>
            <a:pPr algn="ctr">
              <a:buFontTx/>
              <a:buNone/>
            </a:pPr>
            <a:r>
              <a:rPr lang="en-US" altLang="en-US"/>
              <a:t>without disrupting the procurement process. </a:t>
            </a:r>
          </a:p>
          <a:p>
            <a:pPr algn="ctr"/>
            <a:endParaRPr lang="en-US" altLang="en-US"/>
          </a:p>
        </p:txBody>
      </p:sp>
      <p:sp>
        <p:nvSpPr>
          <p:cNvPr id="234500" name="Rectangle 4">
            <a:extLst>
              <a:ext uri="{FF2B5EF4-FFF2-40B4-BE49-F238E27FC236}">
                <a16:creationId xmlns:a16="http://schemas.microsoft.com/office/drawing/2014/main" id="{F7E1A178-7426-D1DD-FCC2-4F18A0ACE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657600"/>
            <a:ext cx="81534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eaLnBrk="0" hangingPunct="0">
              <a:spcBef>
                <a:spcPct val="40000"/>
              </a:spcBef>
              <a:buChar char="•"/>
              <a:defRPr sz="2400">
                <a:solidFill>
                  <a:schemeClr val="tx1"/>
                </a:solidFill>
                <a:latin typeface="Arial Rounded MT Bold" panose="020F0704030504030204" pitchFamily="34" charset="0"/>
              </a:defRPr>
            </a:lvl1pPr>
            <a:lvl2pPr marL="742950" indent="-285750" algn="l" eaLnBrk="0" hangingPunct="0">
              <a:spcBef>
                <a:spcPct val="40000"/>
              </a:spcBef>
              <a:buChar char="–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2pPr>
            <a:lvl3pPr marL="1143000" indent="-228600" algn="l" eaLnBrk="0" hangingPunct="0">
              <a:spcBef>
                <a:spcPct val="40000"/>
              </a:spcBef>
              <a:buChar char="•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3pPr>
            <a:lvl4pPr marL="1600200" indent="-228600" algn="l" eaLnBrk="0" hangingPunct="0">
              <a:spcBef>
                <a:spcPct val="40000"/>
              </a:spcBef>
              <a:buChar char="–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4pPr>
            <a:lvl5pPr marL="2057400" indent="-228600" algn="l" eaLnBrk="0" hangingPunct="0">
              <a:spcBef>
                <a:spcPct val="40000"/>
              </a:spcBef>
              <a:buChar char="»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Rounded MT Bold" panose="020F070403050403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en-US"/>
              <a:t>It empowers a buyer to shift </a:t>
            </a:r>
          </a:p>
          <a:p>
            <a:pPr algn="ctr">
              <a:buFontTx/>
              <a:buNone/>
            </a:pPr>
            <a:r>
              <a:rPr lang="en-US" altLang="en-US"/>
              <a:t>from: </a:t>
            </a:r>
            <a:r>
              <a:rPr lang="en-US" altLang="en-US">
                <a:solidFill>
                  <a:srgbClr val="00FFFF"/>
                </a:solidFill>
              </a:rPr>
              <a:t>“manually conducting the RFQ process”</a:t>
            </a:r>
            <a:endParaRPr lang="en-US" altLang="en-US">
              <a:solidFill>
                <a:schemeClr val="folHlink"/>
              </a:solidFill>
            </a:endParaRPr>
          </a:p>
          <a:p>
            <a:pPr algn="ctr">
              <a:buFontTx/>
              <a:buNone/>
            </a:pPr>
            <a:r>
              <a:rPr lang="en-US" altLang="en-US"/>
              <a:t>to </a:t>
            </a:r>
            <a:r>
              <a:rPr lang="en-US" altLang="en-US">
                <a:solidFill>
                  <a:schemeClr val="folHlink"/>
                </a:solidFill>
              </a:rPr>
              <a:t>“managing a tool”</a:t>
            </a:r>
            <a:r>
              <a:rPr lang="en-US" altLang="en-US">
                <a:solidFill>
                  <a:srgbClr val="00FFFF"/>
                </a:solidFill>
              </a:rPr>
              <a:t> </a:t>
            </a:r>
            <a:r>
              <a:rPr lang="en-US" altLang="en-US"/>
              <a:t>that  accelerates &amp; optimizes it.</a:t>
            </a:r>
          </a:p>
          <a:p>
            <a:pPr algn="ctr"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4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4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autoUpdateAnimBg="0"/>
      <p:bldP spid="23450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68863B2C-A4DE-5F0A-D819-4206003A6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6800" cy="1143000"/>
          </a:xfrm>
        </p:spPr>
        <p:txBody>
          <a:bodyPr/>
          <a:lstStyle/>
          <a:p>
            <a:r>
              <a:rPr lang="en-US" altLang="en-US"/>
              <a:t>What Do Reverse-Auction Provide?</a:t>
            </a:r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FB728C24-083B-6B41-A046-34B13C3E3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2" y="2159002"/>
            <a:ext cx="2969787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b="1">
                <a:solidFill>
                  <a:schemeClr val="folHlink"/>
                </a:solidFill>
                <a:latin typeface="Arial Rounded MT Bold" panose="020F0704030504030204" pitchFamily="34" charset="0"/>
              </a:rPr>
              <a:t>Price Reduction</a:t>
            </a:r>
          </a:p>
          <a:p>
            <a:pPr algn="l"/>
            <a:endParaRPr lang="en-US" altLang="en-US" sz="2800" b="1">
              <a:solidFill>
                <a:schemeClr val="folHlink"/>
              </a:solidFill>
              <a:latin typeface="Arial Rounded MT Bold" panose="020F0704030504030204" pitchFamily="34" charset="0"/>
            </a:endParaRPr>
          </a:p>
          <a:p>
            <a:pPr algn="l"/>
            <a:endParaRPr lang="en-US" altLang="en-US" sz="2800" b="1">
              <a:solidFill>
                <a:schemeClr val="folHlink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US" altLang="en-US" sz="2800" b="1">
                <a:solidFill>
                  <a:schemeClr val="folHlink"/>
                </a:solidFill>
                <a:latin typeface="Arial Rounded MT Bold" panose="020F0704030504030204" pitchFamily="34" charset="0"/>
              </a:rPr>
              <a:t>Cost Reduction</a:t>
            </a:r>
          </a:p>
          <a:p>
            <a:pPr algn="l"/>
            <a:endParaRPr lang="en-US" altLang="en-US" sz="2800" b="1">
              <a:solidFill>
                <a:schemeClr val="folHlink"/>
              </a:solidFill>
              <a:latin typeface="Arial Rounded MT Bold" panose="020F0704030504030204" pitchFamily="34" charset="0"/>
            </a:endParaRPr>
          </a:p>
          <a:p>
            <a:pPr algn="l"/>
            <a:endParaRPr lang="en-US" altLang="en-US" sz="2800" b="1">
              <a:solidFill>
                <a:schemeClr val="folHlink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US" altLang="en-US" sz="2800" b="1">
                <a:solidFill>
                  <a:schemeClr val="folHlink"/>
                </a:solidFill>
                <a:latin typeface="Arial Rounded MT Bold" panose="020F0704030504030204" pitchFamily="34" charset="0"/>
              </a:rPr>
              <a:t>Time Reduction</a:t>
            </a:r>
          </a:p>
        </p:txBody>
      </p:sp>
      <p:grpSp>
        <p:nvGrpSpPr>
          <p:cNvPr id="235524" name="Group 4">
            <a:extLst>
              <a:ext uri="{FF2B5EF4-FFF2-40B4-BE49-F238E27FC236}">
                <a16:creationId xmlns:a16="http://schemas.microsoft.com/office/drawing/2014/main" id="{1E2343FB-130F-1762-057C-4B1D5FD3122E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286000"/>
            <a:ext cx="5181600" cy="2514600"/>
            <a:chOff x="384" y="1440"/>
            <a:chExt cx="3264" cy="1584"/>
          </a:xfrm>
        </p:grpSpPr>
        <p:sp>
          <p:nvSpPr>
            <p:cNvPr id="235525" name="Rectangle 5">
              <a:extLst>
                <a:ext uri="{FF2B5EF4-FFF2-40B4-BE49-F238E27FC236}">
                  <a16:creationId xmlns:a16="http://schemas.microsoft.com/office/drawing/2014/main" id="{31966D79-C80E-A564-3355-6B64A452D2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440"/>
              <a:ext cx="2688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4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>
                  <a:solidFill>
                    <a:srgbClr val="00FF00"/>
                  </a:solidFill>
                </a:rPr>
                <a:t>Automation of Many Steps</a:t>
              </a:r>
            </a:p>
          </p:txBody>
        </p:sp>
        <p:sp>
          <p:nvSpPr>
            <p:cNvPr id="235526" name="Line 6">
              <a:extLst>
                <a:ext uri="{FF2B5EF4-FFF2-40B4-BE49-F238E27FC236}">
                  <a16:creationId xmlns:a16="http://schemas.microsoft.com/office/drawing/2014/main" id="{AEA216E9-D9D5-2547-9D2E-2065AC5825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584"/>
              <a:ext cx="864" cy="1440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27" name="Line 7">
              <a:extLst>
                <a:ext uri="{FF2B5EF4-FFF2-40B4-BE49-F238E27FC236}">
                  <a16:creationId xmlns:a16="http://schemas.microsoft.com/office/drawing/2014/main" id="{D358E7EF-0AFC-DF15-1CF0-CDBFCDB9C8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584"/>
              <a:ext cx="816" cy="720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28" name="Group 8">
            <a:extLst>
              <a:ext uri="{FF2B5EF4-FFF2-40B4-BE49-F238E27FC236}">
                <a16:creationId xmlns:a16="http://schemas.microsoft.com/office/drawing/2014/main" id="{2377DB10-DF6E-B757-AC01-23735A2305EC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5029200"/>
            <a:ext cx="5105400" cy="838200"/>
            <a:chOff x="384" y="3168"/>
            <a:chExt cx="3216" cy="528"/>
          </a:xfrm>
        </p:grpSpPr>
        <p:sp>
          <p:nvSpPr>
            <p:cNvPr id="235529" name="Rectangle 9">
              <a:extLst>
                <a:ext uri="{FF2B5EF4-FFF2-40B4-BE49-F238E27FC236}">
                  <a16:creationId xmlns:a16="http://schemas.microsoft.com/office/drawing/2014/main" id="{68B2D01E-FB7F-F908-F503-81A1CD3E3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360"/>
              <a:ext cx="2688" cy="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4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>
                  <a:solidFill>
                    <a:srgbClr val="00FF00"/>
                  </a:solidFill>
                </a:rPr>
                <a:t>Acceleration of Negotiations</a:t>
              </a:r>
            </a:p>
          </p:txBody>
        </p:sp>
        <p:sp>
          <p:nvSpPr>
            <p:cNvPr id="235530" name="Line 10">
              <a:extLst>
                <a:ext uri="{FF2B5EF4-FFF2-40B4-BE49-F238E27FC236}">
                  <a16:creationId xmlns:a16="http://schemas.microsoft.com/office/drawing/2014/main" id="{BEE64CF8-5AB0-7F0E-F62B-E954078D02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3168"/>
              <a:ext cx="720" cy="336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31" name="Group 11">
            <a:extLst>
              <a:ext uri="{FF2B5EF4-FFF2-40B4-BE49-F238E27FC236}">
                <a16:creationId xmlns:a16="http://schemas.microsoft.com/office/drawing/2014/main" id="{7EFE3FAF-6D07-F966-BD51-D17DC4937676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438400"/>
            <a:ext cx="5181600" cy="2362200"/>
            <a:chOff x="384" y="1536"/>
            <a:chExt cx="3264" cy="1488"/>
          </a:xfrm>
        </p:grpSpPr>
        <p:sp>
          <p:nvSpPr>
            <p:cNvPr id="235532" name="Rectangle 12">
              <a:extLst>
                <a:ext uri="{FF2B5EF4-FFF2-40B4-BE49-F238E27FC236}">
                  <a16:creationId xmlns:a16="http://schemas.microsoft.com/office/drawing/2014/main" id="{905C0EC2-F84B-0A2D-ABBC-66AEC11168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968"/>
              <a:ext cx="2688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4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>
                  <a:solidFill>
                    <a:srgbClr val="00FF00"/>
                  </a:solidFill>
                </a:rPr>
                <a:t>Massive Supplier Access</a:t>
              </a:r>
            </a:p>
          </p:txBody>
        </p:sp>
        <p:sp>
          <p:nvSpPr>
            <p:cNvPr id="235533" name="Line 13">
              <a:extLst>
                <a:ext uri="{FF2B5EF4-FFF2-40B4-BE49-F238E27FC236}">
                  <a16:creationId xmlns:a16="http://schemas.microsoft.com/office/drawing/2014/main" id="{5599B635-8FEA-A251-956F-99F5D29F00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1536"/>
              <a:ext cx="960" cy="576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34" name="Line 14">
              <a:extLst>
                <a:ext uri="{FF2B5EF4-FFF2-40B4-BE49-F238E27FC236}">
                  <a16:creationId xmlns:a16="http://schemas.microsoft.com/office/drawing/2014/main" id="{E0D5B90D-AE9B-B98B-8E79-0685B3F0E5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112"/>
              <a:ext cx="1008" cy="912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35" name="Group 15">
            <a:extLst>
              <a:ext uri="{FF2B5EF4-FFF2-40B4-BE49-F238E27FC236}">
                <a16:creationId xmlns:a16="http://schemas.microsoft.com/office/drawing/2014/main" id="{16D49EC1-6A88-A215-0AF2-21FCC762560B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657600"/>
            <a:ext cx="5105400" cy="1219200"/>
            <a:chOff x="384" y="2304"/>
            <a:chExt cx="3216" cy="768"/>
          </a:xfrm>
        </p:grpSpPr>
        <p:sp>
          <p:nvSpPr>
            <p:cNvPr id="235536" name="Rectangle 16">
              <a:extLst>
                <a:ext uri="{FF2B5EF4-FFF2-40B4-BE49-F238E27FC236}">
                  <a16:creationId xmlns:a16="http://schemas.microsoft.com/office/drawing/2014/main" id="{2B8EE879-6AC9-2776-4CF7-4CF9DC9BBF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448"/>
              <a:ext cx="2688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4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>
                  <a:solidFill>
                    <a:srgbClr val="00FF00"/>
                  </a:solidFill>
                </a:rPr>
                <a:t>Anonymous Bidding Event</a:t>
              </a:r>
            </a:p>
          </p:txBody>
        </p:sp>
        <p:sp>
          <p:nvSpPr>
            <p:cNvPr id="235537" name="Line 17">
              <a:extLst>
                <a:ext uri="{FF2B5EF4-FFF2-40B4-BE49-F238E27FC236}">
                  <a16:creationId xmlns:a16="http://schemas.microsoft.com/office/drawing/2014/main" id="{C261EE72-27D2-207D-35D1-638FB90BAF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304"/>
              <a:ext cx="816" cy="288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38" name="Line 18">
              <a:extLst>
                <a:ext uri="{FF2B5EF4-FFF2-40B4-BE49-F238E27FC236}">
                  <a16:creationId xmlns:a16="http://schemas.microsoft.com/office/drawing/2014/main" id="{D050D455-8B17-6AA0-7AC0-2F590754A4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592"/>
              <a:ext cx="816" cy="480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39" name="Group 19">
            <a:extLst>
              <a:ext uri="{FF2B5EF4-FFF2-40B4-BE49-F238E27FC236}">
                <a16:creationId xmlns:a16="http://schemas.microsoft.com/office/drawing/2014/main" id="{DF3E777B-0AAF-7CF2-7B74-20B020897D2A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733800"/>
            <a:ext cx="5105400" cy="1600200"/>
            <a:chOff x="384" y="2352"/>
            <a:chExt cx="3216" cy="1008"/>
          </a:xfrm>
        </p:grpSpPr>
        <p:sp>
          <p:nvSpPr>
            <p:cNvPr id="235540" name="Rectangle 20">
              <a:extLst>
                <a:ext uri="{FF2B5EF4-FFF2-40B4-BE49-F238E27FC236}">
                  <a16:creationId xmlns:a16="http://schemas.microsoft.com/office/drawing/2014/main" id="{03F63C26-BA05-E73D-A5CE-9E77742C90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928"/>
              <a:ext cx="2688" cy="4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4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>
                  <a:solidFill>
                    <a:srgbClr val="00FF00"/>
                  </a:solidFill>
                </a:rPr>
                <a:t>Objective &amp; Fair Process</a:t>
              </a:r>
            </a:p>
          </p:txBody>
        </p:sp>
        <p:sp>
          <p:nvSpPr>
            <p:cNvPr id="235541" name="Line 21">
              <a:extLst>
                <a:ext uri="{FF2B5EF4-FFF2-40B4-BE49-F238E27FC236}">
                  <a16:creationId xmlns:a16="http://schemas.microsoft.com/office/drawing/2014/main" id="{A19FD3BB-F16D-AE48-1D1C-F598397F5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3072"/>
              <a:ext cx="1008" cy="48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2" name="Line 22">
              <a:extLst>
                <a:ext uri="{FF2B5EF4-FFF2-40B4-BE49-F238E27FC236}">
                  <a16:creationId xmlns:a16="http://schemas.microsoft.com/office/drawing/2014/main" id="{EF79A3A5-C2FD-BFEB-18E9-0470C98AB4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2" y="2352"/>
              <a:ext cx="1008" cy="720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543" name="Group 23">
            <a:extLst>
              <a:ext uri="{FF2B5EF4-FFF2-40B4-BE49-F238E27FC236}">
                <a16:creationId xmlns:a16="http://schemas.microsoft.com/office/drawing/2014/main" id="{95A88F68-C258-E5EE-8E2B-82E98FD3E01D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524000"/>
            <a:ext cx="5105400" cy="914400"/>
            <a:chOff x="384" y="960"/>
            <a:chExt cx="3216" cy="576"/>
          </a:xfrm>
        </p:grpSpPr>
        <p:sp>
          <p:nvSpPr>
            <p:cNvPr id="235544" name="Line 24">
              <a:extLst>
                <a:ext uri="{FF2B5EF4-FFF2-40B4-BE49-F238E27FC236}">
                  <a16:creationId xmlns:a16="http://schemas.microsoft.com/office/drawing/2014/main" id="{87D56372-3071-E803-42EA-FD308DFB02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152"/>
              <a:ext cx="816" cy="384"/>
            </a:xfrm>
            <a:prstGeom prst="line">
              <a:avLst/>
            </a:prstGeom>
            <a:noFill/>
            <a:ln w="38100">
              <a:solidFill>
                <a:srgbClr val="66FF33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45" name="Rectangle 25">
              <a:extLst>
                <a:ext uri="{FF2B5EF4-FFF2-40B4-BE49-F238E27FC236}">
                  <a16:creationId xmlns:a16="http://schemas.microsoft.com/office/drawing/2014/main" id="{9FC82C79-979D-81DC-23D0-4E2A76EE6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960"/>
              <a:ext cx="2688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 algn="l" eaLnBrk="0" hangingPunct="0">
                <a:spcBef>
                  <a:spcPct val="40000"/>
                </a:spcBef>
                <a:buChar char="•"/>
                <a:defRPr sz="24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1pPr>
              <a:lvl2pPr marL="742950" indent="-28575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2pPr>
              <a:lvl3pPr marL="1143000" indent="-228600" algn="l" eaLnBrk="0" hangingPunct="0">
                <a:spcBef>
                  <a:spcPct val="40000"/>
                </a:spcBef>
                <a:buChar char="•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3pPr>
              <a:lvl4pPr marL="1600200" indent="-228600" algn="l" eaLnBrk="0" hangingPunct="0">
                <a:spcBef>
                  <a:spcPct val="40000"/>
                </a:spcBef>
                <a:buChar char="–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4pPr>
              <a:lvl5pPr marL="2057400" indent="-228600" algn="l" eaLnBrk="0" hangingPunct="0">
                <a:spcBef>
                  <a:spcPct val="40000"/>
                </a:spcBef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5pPr>
              <a:lvl6pPr marL="25146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6pPr>
              <a:lvl7pPr marL="29718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7pPr>
              <a:lvl8pPr marL="34290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8pPr>
              <a:lvl9pPr marL="3886200" indent="-228600" eaLnBrk="0" fontAlgn="base" hangingPunct="0">
                <a:spcBef>
                  <a:spcPct val="4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Rounded MT Bold" panose="020F0704030504030204" pitchFamily="34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>
                  <a:solidFill>
                    <a:srgbClr val="00FF00"/>
                  </a:solidFill>
                </a:rPr>
                <a:t>Open, </a:t>
              </a:r>
              <a:r>
                <a:rPr lang="en-US" altLang="en-US" u="sng">
                  <a:solidFill>
                    <a:srgbClr val="00FF00"/>
                  </a:solidFill>
                </a:rPr>
                <a:t>Competitive</a:t>
              </a:r>
              <a:r>
                <a:rPr lang="en-US" altLang="en-US">
                  <a:solidFill>
                    <a:srgbClr val="00FF00"/>
                  </a:solidFill>
                </a:rPr>
                <a:t> Bidding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5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9" name="Rectangle 3">
            <a:extLst>
              <a:ext uri="{FF2B5EF4-FFF2-40B4-BE49-F238E27FC236}">
                <a16:creationId xmlns:a16="http://schemas.microsoft.com/office/drawing/2014/main" id="{7396D141-C3EE-376A-57C0-F49A425B8F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/>
          <a:lstStyle/>
          <a:p>
            <a:r>
              <a:rPr lang="en-US" altLang="en-US"/>
              <a:t>How Does It Save Money?</a:t>
            </a:r>
          </a:p>
        </p:txBody>
      </p:sp>
      <p:sp>
        <p:nvSpPr>
          <p:cNvPr id="254980" name="Text Box 4">
            <a:extLst>
              <a:ext uri="{FF2B5EF4-FFF2-40B4-BE49-F238E27FC236}">
                <a16:creationId xmlns:a16="http://schemas.microsoft.com/office/drawing/2014/main" id="{F4E2A4CE-8840-83DA-163A-CF5985ED2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2" y="1600200"/>
            <a:ext cx="930275" cy="457200"/>
          </a:xfrm>
          <a:prstGeom prst="rect">
            <a:avLst/>
          </a:prstGeom>
          <a:solidFill>
            <a:srgbClr val="99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b="1"/>
              <a:t>Price</a:t>
            </a:r>
          </a:p>
        </p:txBody>
      </p:sp>
      <p:sp>
        <p:nvSpPr>
          <p:cNvPr id="254981" name="Line 5">
            <a:extLst>
              <a:ext uri="{FF2B5EF4-FFF2-40B4-BE49-F238E27FC236}">
                <a16:creationId xmlns:a16="http://schemas.microsoft.com/office/drawing/2014/main" id="{441BD8B8-7EF0-A940-8095-79EAA68C3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1981200"/>
            <a:ext cx="0" cy="3983038"/>
          </a:xfrm>
          <a:prstGeom prst="line">
            <a:avLst/>
          </a:prstGeom>
          <a:noFill/>
          <a:ln w="76200" cap="sq">
            <a:solidFill>
              <a:srgbClr val="99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2" name="Line 6">
            <a:extLst>
              <a:ext uri="{FF2B5EF4-FFF2-40B4-BE49-F238E27FC236}">
                <a16:creationId xmlns:a16="http://schemas.microsoft.com/office/drawing/2014/main" id="{3022176B-C1CA-24E3-DA3C-A42F877B48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964238"/>
            <a:ext cx="6781800" cy="0"/>
          </a:xfrm>
          <a:prstGeom prst="line">
            <a:avLst/>
          </a:prstGeom>
          <a:noFill/>
          <a:ln w="76200" cap="sq">
            <a:solidFill>
              <a:srgbClr val="99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3" name="Text Box 7">
            <a:extLst>
              <a:ext uri="{FF2B5EF4-FFF2-40B4-BE49-F238E27FC236}">
                <a16:creationId xmlns:a16="http://schemas.microsoft.com/office/drawing/2014/main" id="{55398816-E27B-046E-9387-37C2D7A9E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2" y="5715000"/>
            <a:ext cx="1266825" cy="457200"/>
          </a:xfrm>
          <a:prstGeom prst="rect">
            <a:avLst/>
          </a:prstGeom>
          <a:solidFill>
            <a:srgbClr val="99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en-US" b="1"/>
              <a:t>Method</a:t>
            </a:r>
          </a:p>
        </p:txBody>
      </p:sp>
      <p:sp>
        <p:nvSpPr>
          <p:cNvPr id="254984" name="Text Box 8">
            <a:extLst>
              <a:ext uri="{FF2B5EF4-FFF2-40B4-BE49-F238E27FC236}">
                <a16:creationId xmlns:a16="http://schemas.microsoft.com/office/drawing/2014/main" id="{4D3921A1-BE8D-CC88-C149-9FC673DCD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" y="2376488"/>
            <a:ext cx="1644650" cy="3667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1800" b="1"/>
              <a:t>Rushed Buys</a:t>
            </a:r>
            <a:endParaRPr lang="en-US" altLang="en-US" sz="1600" b="1"/>
          </a:p>
        </p:txBody>
      </p:sp>
      <p:sp>
        <p:nvSpPr>
          <p:cNvPr id="254985" name="Line 9">
            <a:extLst>
              <a:ext uri="{FF2B5EF4-FFF2-40B4-BE49-F238E27FC236}">
                <a16:creationId xmlns:a16="http://schemas.microsoft.com/office/drawing/2014/main" id="{3CC66B09-2654-BA35-DBC4-3EF4BAE3B4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2743200"/>
            <a:ext cx="3048000" cy="0"/>
          </a:xfrm>
          <a:prstGeom prst="line">
            <a:avLst/>
          </a:prstGeom>
          <a:noFill/>
          <a:ln w="28575" cap="sq">
            <a:solidFill>
              <a:srgbClr val="3399FF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86" name="AutoShape 10">
            <a:extLst>
              <a:ext uri="{FF2B5EF4-FFF2-40B4-BE49-F238E27FC236}">
                <a16:creationId xmlns:a16="http://schemas.microsoft.com/office/drawing/2014/main" id="{5015DE8A-EDB5-6EE8-90A9-9F9C01ABDD4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71700" y="1562100"/>
            <a:ext cx="13716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33993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4995" name="Group 19">
            <a:extLst>
              <a:ext uri="{FF2B5EF4-FFF2-40B4-BE49-F238E27FC236}">
                <a16:creationId xmlns:a16="http://schemas.microsoft.com/office/drawing/2014/main" id="{16ADF82C-6619-01EE-70E3-FF981945D8F2}"/>
              </a:ext>
            </a:extLst>
          </p:cNvPr>
          <p:cNvGrpSpPr>
            <a:grpSpLocks/>
          </p:cNvGrpSpPr>
          <p:nvPr/>
        </p:nvGrpSpPr>
        <p:grpSpPr bwMode="auto">
          <a:xfrm>
            <a:off x="450850" y="3519488"/>
            <a:ext cx="4730750" cy="366712"/>
            <a:chOff x="284" y="2217"/>
            <a:chExt cx="2980" cy="231"/>
          </a:xfrm>
        </p:grpSpPr>
        <p:sp>
          <p:nvSpPr>
            <p:cNvPr id="254987" name="Text Box 11">
              <a:extLst>
                <a:ext uri="{FF2B5EF4-FFF2-40B4-BE49-F238E27FC236}">
                  <a16:creationId xmlns:a16="http://schemas.microsoft.com/office/drawing/2014/main" id="{554F1864-8D6B-B35E-2C0A-17EC0C493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" y="2217"/>
              <a:ext cx="1252" cy="23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1800" b="1"/>
                <a:t>Negotiated Buys</a:t>
              </a:r>
              <a:endParaRPr lang="en-US" altLang="en-US" sz="1600" b="1"/>
            </a:p>
          </p:txBody>
        </p:sp>
        <p:sp>
          <p:nvSpPr>
            <p:cNvPr id="254988" name="Line 12">
              <a:extLst>
                <a:ext uri="{FF2B5EF4-FFF2-40B4-BE49-F238E27FC236}">
                  <a16:creationId xmlns:a16="http://schemas.microsoft.com/office/drawing/2014/main" id="{51E4CBE8-6D73-EA97-FE15-EF96C305D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2448"/>
              <a:ext cx="2976" cy="0"/>
            </a:xfrm>
            <a:prstGeom prst="line">
              <a:avLst/>
            </a:prstGeom>
            <a:noFill/>
            <a:ln w="28575" cap="sq">
              <a:solidFill>
                <a:srgbClr val="33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4989" name="AutoShape 13">
            <a:extLst>
              <a:ext uri="{FF2B5EF4-FFF2-40B4-BE49-F238E27FC236}">
                <a16:creationId xmlns:a16="http://schemas.microsoft.com/office/drawing/2014/main" id="{A5E832F4-1140-6446-9C5E-D3672A93821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771900" y="2705100"/>
            <a:ext cx="13716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CC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4997" name="Group 21">
            <a:extLst>
              <a:ext uri="{FF2B5EF4-FFF2-40B4-BE49-F238E27FC236}">
                <a16:creationId xmlns:a16="http://schemas.microsoft.com/office/drawing/2014/main" id="{48FF7050-F22D-3874-136D-18DB233A4B09}"/>
              </a:ext>
            </a:extLst>
          </p:cNvPr>
          <p:cNvGrpSpPr>
            <a:grpSpLocks/>
          </p:cNvGrpSpPr>
          <p:nvPr/>
        </p:nvGrpSpPr>
        <p:grpSpPr bwMode="auto">
          <a:xfrm>
            <a:off x="5395915" y="4967290"/>
            <a:ext cx="1309687" cy="809625"/>
            <a:chOff x="3399" y="3129"/>
            <a:chExt cx="825" cy="510"/>
          </a:xfrm>
        </p:grpSpPr>
        <p:sp>
          <p:nvSpPr>
            <p:cNvPr id="254978" name="Rectangle 2">
              <a:extLst>
                <a:ext uri="{FF2B5EF4-FFF2-40B4-BE49-F238E27FC236}">
                  <a16:creationId xmlns:a16="http://schemas.microsoft.com/office/drawing/2014/main" id="{8C258183-B12B-072F-50E2-475AFF738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9" y="3129"/>
              <a:ext cx="825" cy="51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54990" name="Picture 14">
              <a:extLst>
                <a:ext uri="{FF2B5EF4-FFF2-40B4-BE49-F238E27FC236}">
                  <a16:creationId xmlns:a16="http://schemas.microsoft.com/office/drawing/2014/main" id="{3F8F618C-3335-AAE9-6B39-16FD1F76BD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" y="3160"/>
              <a:ext cx="76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54996" name="Group 20">
            <a:extLst>
              <a:ext uri="{FF2B5EF4-FFF2-40B4-BE49-F238E27FC236}">
                <a16:creationId xmlns:a16="http://schemas.microsoft.com/office/drawing/2014/main" id="{CD3E1F0B-BB49-8FB0-F24C-BA233AD81AA4}"/>
              </a:ext>
            </a:extLst>
          </p:cNvPr>
          <p:cNvGrpSpPr>
            <a:grpSpLocks/>
          </p:cNvGrpSpPr>
          <p:nvPr/>
        </p:nvGrpSpPr>
        <p:grpSpPr bwMode="auto">
          <a:xfrm>
            <a:off x="438150" y="4510088"/>
            <a:ext cx="6496050" cy="366712"/>
            <a:chOff x="276" y="2841"/>
            <a:chExt cx="4092" cy="231"/>
          </a:xfrm>
        </p:grpSpPr>
        <p:sp>
          <p:nvSpPr>
            <p:cNvPr id="254991" name="Text Box 15">
              <a:extLst>
                <a:ext uri="{FF2B5EF4-FFF2-40B4-BE49-F238E27FC236}">
                  <a16:creationId xmlns:a16="http://schemas.microsoft.com/office/drawing/2014/main" id="{632DE13C-B1F6-B273-2A5C-B22F5BE4B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" y="2841"/>
              <a:ext cx="1260" cy="23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1800" b="1"/>
                <a:t>Reverse-Auction</a:t>
              </a:r>
              <a:endParaRPr lang="en-US" altLang="en-US" sz="1600" b="1"/>
            </a:p>
          </p:txBody>
        </p:sp>
        <p:sp>
          <p:nvSpPr>
            <p:cNvPr id="254992" name="Line 16">
              <a:extLst>
                <a:ext uri="{FF2B5EF4-FFF2-40B4-BE49-F238E27FC236}">
                  <a16:creationId xmlns:a16="http://schemas.microsoft.com/office/drawing/2014/main" id="{BECF1E42-2524-91DD-AC33-5EFE6440F5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" y="3072"/>
              <a:ext cx="4080" cy="0"/>
            </a:xfrm>
            <a:prstGeom prst="line">
              <a:avLst/>
            </a:prstGeom>
            <a:noFill/>
            <a:ln w="28575" cap="sq">
              <a:solidFill>
                <a:srgbClr val="3399FF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4993" name="AutoShape 17">
            <a:extLst>
              <a:ext uri="{FF2B5EF4-FFF2-40B4-BE49-F238E27FC236}">
                <a16:creationId xmlns:a16="http://schemas.microsoft.com/office/drawing/2014/main" id="{C6625327-8F06-7649-D171-32173024D91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29238" y="3771900"/>
            <a:ext cx="13716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FF3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4994" name="Text Box 18">
            <a:extLst>
              <a:ext uri="{FF2B5EF4-FFF2-40B4-BE49-F238E27FC236}">
                <a16:creationId xmlns:a16="http://schemas.microsoft.com/office/drawing/2014/main" id="{AF4F0EE7-C005-D636-C13F-B11E020B3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344" y="2413002"/>
            <a:ext cx="15311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00FF00"/>
                </a:solidFill>
                <a:latin typeface="Verdana" panose="020B0604030504040204" pitchFamily="34" charset="0"/>
              </a:rPr>
              <a:t>Greater</a:t>
            </a:r>
          </a:p>
          <a:p>
            <a:r>
              <a:rPr lang="en-US" altLang="en-US" b="1">
                <a:solidFill>
                  <a:srgbClr val="00FF00"/>
                </a:solidFill>
                <a:latin typeface="Verdana" panose="020B0604030504040204" pitchFamily="34" charset="0"/>
              </a:rPr>
              <a:t>Savings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4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4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5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4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4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4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54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9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>
            <a:extLst>
              <a:ext uri="{FF2B5EF4-FFF2-40B4-BE49-F238E27FC236}">
                <a16:creationId xmlns:a16="http://schemas.microsoft.com/office/drawing/2014/main" id="{357F0FC5-D82E-3E82-5461-05E62D505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r>
              <a:rPr lang="en-US" altLang="en-US"/>
              <a:t>Suppliers Don’t Submit a Quote</a:t>
            </a:r>
            <a:br>
              <a:rPr lang="en-US" altLang="en-US"/>
            </a:br>
            <a:r>
              <a:rPr lang="en-US" altLang="en-US"/>
              <a:t>They Compete!</a:t>
            </a:r>
          </a:p>
        </p:txBody>
      </p:sp>
      <p:sp>
        <p:nvSpPr>
          <p:cNvPr id="258051" name="Text Box 3">
            <a:extLst>
              <a:ext uri="{FF2B5EF4-FFF2-40B4-BE49-F238E27FC236}">
                <a16:creationId xmlns:a16="http://schemas.microsoft.com/office/drawing/2014/main" id="{EC8C7EA8-41AF-BBE6-CFA1-BECEC00D4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577" y="1500190"/>
            <a:ext cx="1177925" cy="579437"/>
          </a:xfrm>
          <a:prstGeom prst="rect">
            <a:avLst/>
          </a:prstGeom>
          <a:solidFill>
            <a:srgbClr val="99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3200" b="1"/>
              <a:t>Price</a:t>
            </a:r>
          </a:p>
        </p:txBody>
      </p:sp>
      <p:sp>
        <p:nvSpPr>
          <p:cNvPr id="258052" name="Line 4">
            <a:extLst>
              <a:ext uri="{FF2B5EF4-FFF2-40B4-BE49-F238E27FC236}">
                <a16:creationId xmlns:a16="http://schemas.microsoft.com/office/drawing/2014/main" id="{CF8073C0-F438-1274-3C21-50F20E727A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1981200"/>
            <a:ext cx="0" cy="3983038"/>
          </a:xfrm>
          <a:prstGeom prst="line">
            <a:avLst/>
          </a:prstGeom>
          <a:noFill/>
          <a:ln w="76200" cap="sq">
            <a:solidFill>
              <a:srgbClr val="99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3" name="Line 5">
            <a:extLst>
              <a:ext uri="{FF2B5EF4-FFF2-40B4-BE49-F238E27FC236}">
                <a16:creationId xmlns:a16="http://schemas.microsoft.com/office/drawing/2014/main" id="{6B96D756-CE4F-32E7-8673-3F8B43B753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1600" y="5964238"/>
            <a:ext cx="6781800" cy="0"/>
          </a:xfrm>
          <a:prstGeom prst="line">
            <a:avLst/>
          </a:prstGeom>
          <a:noFill/>
          <a:ln w="76200" cap="sq">
            <a:solidFill>
              <a:srgbClr val="99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4" name="Text Box 6">
            <a:extLst>
              <a:ext uri="{FF2B5EF4-FFF2-40B4-BE49-F238E27FC236}">
                <a16:creationId xmlns:a16="http://schemas.microsoft.com/office/drawing/2014/main" id="{2C14D65F-9837-C6D5-A8E4-59F4E6543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2" y="5614990"/>
            <a:ext cx="1357313" cy="579437"/>
          </a:xfrm>
          <a:prstGeom prst="rect">
            <a:avLst/>
          </a:prstGeom>
          <a:solidFill>
            <a:srgbClr val="9933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en-US" sz="3200" b="1"/>
              <a:t>Hours</a:t>
            </a:r>
          </a:p>
        </p:txBody>
      </p:sp>
      <p:sp>
        <p:nvSpPr>
          <p:cNvPr id="258055" name="Text Box 7">
            <a:extLst>
              <a:ext uri="{FF2B5EF4-FFF2-40B4-BE49-F238E27FC236}">
                <a16:creationId xmlns:a16="http://schemas.microsoft.com/office/drawing/2014/main" id="{4ADE0178-A4D0-C5A6-F6A7-2B29616DA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7" y="1785938"/>
            <a:ext cx="1470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b="1">
                <a:solidFill>
                  <a:srgbClr val="FF5050"/>
                </a:solidFill>
              </a:rPr>
              <a:t>Current</a:t>
            </a:r>
          </a:p>
        </p:txBody>
      </p:sp>
      <p:sp>
        <p:nvSpPr>
          <p:cNvPr id="258056" name="Line 8">
            <a:extLst>
              <a:ext uri="{FF2B5EF4-FFF2-40B4-BE49-F238E27FC236}">
                <a16:creationId xmlns:a16="http://schemas.microsoft.com/office/drawing/2014/main" id="{DC1DF2D6-2CD9-1748-B510-3FEB2C5C668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2362200"/>
            <a:ext cx="6477000" cy="0"/>
          </a:xfrm>
          <a:prstGeom prst="line">
            <a:avLst/>
          </a:prstGeom>
          <a:noFill/>
          <a:ln w="19050">
            <a:solidFill>
              <a:srgbClr val="FF5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7" name="Line 9">
            <a:extLst>
              <a:ext uri="{FF2B5EF4-FFF2-40B4-BE49-F238E27FC236}">
                <a16:creationId xmlns:a16="http://schemas.microsoft.com/office/drawing/2014/main" id="{A9E0E190-02C3-6696-5C97-FA92184F1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3124200"/>
            <a:ext cx="6477000" cy="0"/>
          </a:xfrm>
          <a:prstGeom prst="line">
            <a:avLst/>
          </a:prstGeom>
          <a:noFill/>
          <a:ln w="19050">
            <a:solidFill>
              <a:srgbClr val="66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8" name="Line 10">
            <a:extLst>
              <a:ext uri="{FF2B5EF4-FFF2-40B4-BE49-F238E27FC236}">
                <a16:creationId xmlns:a16="http://schemas.microsoft.com/office/drawing/2014/main" id="{E55E8C3E-2CFA-7BEE-D1D5-DA7708793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4419600"/>
            <a:ext cx="6477000" cy="0"/>
          </a:xfrm>
          <a:prstGeom prst="lin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8059" name="Text Box 11">
            <a:extLst>
              <a:ext uri="{FF2B5EF4-FFF2-40B4-BE49-F238E27FC236}">
                <a16:creationId xmlns:a16="http://schemas.microsoft.com/office/drawing/2014/main" id="{7BA1A443-69B5-C8D0-7C6C-36CCF210B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7" y="2528888"/>
            <a:ext cx="1273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b="1">
                <a:solidFill>
                  <a:srgbClr val="66CCFF"/>
                </a:solidFill>
              </a:rPr>
              <a:t>Target</a:t>
            </a:r>
          </a:p>
        </p:txBody>
      </p:sp>
      <p:sp>
        <p:nvSpPr>
          <p:cNvPr id="258060" name="Text Box 12">
            <a:extLst>
              <a:ext uri="{FF2B5EF4-FFF2-40B4-BE49-F238E27FC236}">
                <a16:creationId xmlns:a16="http://schemas.microsoft.com/office/drawing/2014/main" id="{C56B2AD5-D7E8-DAC7-8192-8A1685C36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7" y="3824288"/>
            <a:ext cx="31146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b="1">
                <a:solidFill>
                  <a:srgbClr val="00FF00"/>
                </a:solidFill>
              </a:rPr>
              <a:t>Reverse-Auction </a:t>
            </a:r>
          </a:p>
        </p:txBody>
      </p:sp>
      <p:sp>
        <p:nvSpPr>
          <p:cNvPr id="258061" name="Text Box 13">
            <a:extLst>
              <a:ext uri="{FF2B5EF4-FFF2-40B4-BE49-F238E27FC236}">
                <a16:creationId xmlns:a16="http://schemas.microsoft.com/office/drawing/2014/main" id="{33D1148C-8B54-29C9-14C2-C17501688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700" y="2514602"/>
            <a:ext cx="1214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b="1">
                <a:solidFill>
                  <a:srgbClr val="66CCFF"/>
                </a:solidFill>
              </a:rPr>
              <a:t>5-10%</a:t>
            </a:r>
          </a:p>
        </p:txBody>
      </p:sp>
      <p:sp>
        <p:nvSpPr>
          <p:cNvPr id="258062" name="Text Box 14">
            <a:extLst>
              <a:ext uri="{FF2B5EF4-FFF2-40B4-BE49-F238E27FC236}">
                <a16:creationId xmlns:a16="http://schemas.microsoft.com/office/drawing/2014/main" id="{B16884BF-6E28-FAE5-A659-D56219C46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1700" y="3810002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 b="1">
                <a:solidFill>
                  <a:srgbClr val="00FF00"/>
                </a:solidFill>
              </a:rPr>
              <a:t>15-30% </a:t>
            </a:r>
          </a:p>
        </p:txBody>
      </p:sp>
      <p:sp>
        <p:nvSpPr>
          <p:cNvPr id="258063" name="Freeform 15">
            <a:extLst>
              <a:ext uri="{FF2B5EF4-FFF2-40B4-BE49-F238E27FC236}">
                <a16:creationId xmlns:a16="http://schemas.microsoft.com/office/drawing/2014/main" id="{1C1268AA-10D9-4888-BD94-07D9C65E4931}"/>
              </a:ext>
            </a:extLst>
          </p:cNvPr>
          <p:cNvSpPr>
            <a:spLocks/>
          </p:cNvSpPr>
          <p:nvPr/>
        </p:nvSpPr>
        <p:spPr bwMode="auto">
          <a:xfrm>
            <a:off x="2133600" y="2286000"/>
            <a:ext cx="5181600" cy="2514600"/>
          </a:xfrm>
          <a:custGeom>
            <a:avLst/>
            <a:gdLst>
              <a:gd name="T0" fmla="*/ 0 w 3264"/>
              <a:gd name="T1" fmla="*/ 0 h 1584"/>
              <a:gd name="T2" fmla="*/ 384 w 3264"/>
              <a:gd name="T3" fmla="*/ 0 h 1584"/>
              <a:gd name="T4" fmla="*/ 576 w 3264"/>
              <a:gd name="T5" fmla="*/ 144 h 1584"/>
              <a:gd name="T6" fmla="*/ 912 w 3264"/>
              <a:gd name="T7" fmla="*/ 144 h 1584"/>
              <a:gd name="T8" fmla="*/ 1104 w 3264"/>
              <a:gd name="T9" fmla="*/ 336 h 1584"/>
              <a:gd name="T10" fmla="*/ 1488 w 3264"/>
              <a:gd name="T11" fmla="*/ 384 h 1584"/>
              <a:gd name="T12" fmla="*/ 1680 w 3264"/>
              <a:gd name="T13" fmla="*/ 720 h 1584"/>
              <a:gd name="T14" fmla="*/ 2208 w 3264"/>
              <a:gd name="T15" fmla="*/ 816 h 1584"/>
              <a:gd name="T16" fmla="*/ 2448 w 3264"/>
              <a:gd name="T17" fmla="*/ 1056 h 1584"/>
              <a:gd name="T18" fmla="*/ 2832 w 3264"/>
              <a:gd name="T19" fmla="*/ 1056 h 1584"/>
              <a:gd name="T20" fmla="*/ 3264 w 3264"/>
              <a:gd name="T21" fmla="*/ 1584 h 15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264" h="1584">
                <a:moveTo>
                  <a:pt x="0" y="0"/>
                </a:moveTo>
                <a:lnTo>
                  <a:pt x="384" y="0"/>
                </a:lnTo>
                <a:lnTo>
                  <a:pt x="576" y="144"/>
                </a:lnTo>
                <a:lnTo>
                  <a:pt x="912" y="144"/>
                </a:lnTo>
                <a:lnTo>
                  <a:pt x="1104" y="336"/>
                </a:lnTo>
                <a:lnTo>
                  <a:pt x="1488" y="384"/>
                </a:lnTo>
                <a:lnTo>
                  <a:pt x="1680" y="720"/>
                </a:lnTo>
                <a:lnTo>
                  <a:pt x="2208" y="816"/>
                </a:lnTo>
                <a:lnTo>
                  <a:pt x="2448" y="1056"/>
                </a:lnTo>
                <a:lnTo>
                  <a:pt x="2832" y="1056"/>
                </a:lnTo>
                <a:lnTo>
                  <a:pt x="3264" y="1584"/>
                </a:lnTo>
              </a:path>
            </a:pathLst>
          </a:custGeom>
          <a:noFill/>
          <a:ln w="76200" cap="flat" cmpd="sng">
            <a:solidFill>
              <a:srgbClr val="00FF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58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8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58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258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5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5" grpId="0" autoUpdateAnimBg="0"/>
      <p:bldP spid="258059" grpId="0" autoUpdateAnimBg="0"/>
      <p:bldP spid="258060" grpId="0" autoUpdateAnimBg="0"/>
      <p:bldP spid="258061" grpId="0" autoUpdateAnimBg="0"/>
      <p:bldP spid="25806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>
            <a:extLst>
              <a:ext uri="{FF2B5EF4-FFF2-40B4-BE49-F238E27FC236}">
                <a16:creationId xmlns:a16="http://schemas.microsoft.com/office/drawing/2014/main" id="{18F325A3-AA69-3E4E-9441-DD9A6E76F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r>
              <a:rPr lang="en-US" altLang="en-US"/>
              <a:t>Where’s The Savings?</a:t>
            </a:r>
          </a:p>
        </p:txBody>
      </p:sp>
      <p:sp>
        <p:nvSpPr>
          <p:cNvPr id="259075" name="Text Box 3">
            <a:extLst>
              <a:ext uri="{FF2B5EF4-FFF2-40B4-BE49-F238E27FC236}">
                <a16:creationId xmlns:a16="http://schemas.microsoft.com/office/drawing/2014/main" id="{82F26D4B-974E-8A26-42A6-700D7020B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544638"/>
            <a:ext cx="72390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b="1">
                <a:solidFill>
                  <a:srgbClr val="66CCFF"/>
                </a:solidFill>
                <a:latin typeface="Verdana" panose="020B0604030504040204" pitchFamily="34" charset="0"/>
              </a:rPr>
              <a:t>Good or Service		    $2,500,000	</a:t>
            </a:r>
          </a:p>
          <a:p>
            <a:pPr algn="l"/>
            <a:endParaRPr lang="en-US" altLang="en-US" b="1">
              <a:solidFill>
                <a:srgbClr val="FF6600"/>
              </a:solidFill>
              <a:latin typeface="Verdana" panose="020B0604030504040204" pitchFamily="34" charset="0"/>
            </a:endParaRPr>
          </a:p>
          <a:p>
            <a:pPr algn="l">
              <a:buFontTx/>
              <a:buChar char="-"/>
            </a:pPr>
            <a:r>
              <a:rPr lang="en-US" altLang="en-US" b="1">
                <a:solidFill>
                  <a:srgbClr val="FF6600"/>
                </a:solidFill>
                <a:latin typeface="Verdana" panose="020B0604030504040204" pitchFamily="34" charset="0"/>
              </a:rPr>
              <a:t>  Marketing Cost	    $     20,000</a:t>
            </a:r>
          </a:p>
          <a:p>
            <a:pPr algn="l">
              <a:buFontTx/>
              <a:buChar char="-"/>
            </a:pPr>
            <a:r>
              <a:rPr lang="en-US" altLang="en-US" b="1">
                <a:solidFill>
                  <a:srgbClr val="FF6600"/>
                </a:solidFill>
                <a:latin typeface="Verdana" panose="020B0604030504040204" pitchFamily="34" charset="0"/>
              </a:rPr>
              <a:t>  Sales salary &amp; OH	    $     40,000</a:t>
            </a:r>
          </a:p>
          <a:p>
            <a:pPr algn="l">
              <a:buFontTx/>
              <a:buChar char="-"/>
            </a:pPr>
            <a:r>
              <a:rPr lang="en-US" altLang="en-US" b="1">
                <a:solidFill>
                  <a:srgbClr val="FF6600"/>
                </a:solidFill>
                <a:latin typeface="Verdana" panose="020B0604030504040204" pitchFamily="34" charset="0"/>
              </a:rPr>
              <a:t>  Sales commission	    $   150,000</a:t>
            </a:r>
          </a:p>
          <a:p>
            <a:pPr algn="l">
              <a:buFontTx/>
              <a:buChar char="-"/>
            </a:pPr>
            <a:r>
              <a:rPr lang="en-US" altLang="en-US" b="1">
                <a:solidFill>
                  <a:srgbClr val="FF6600"/>
                </a:solidFill>
                <a:latin typeface="Verdana" panose="020B0604030504040204" pitchFamily="34" charset="0"/>
              </a:rPr>
              <a:t>  Available margin	    $   490,000</a:t>
            </a:r>
          </a:p>
          <a:p>
            <a:pPr algn="l"/>
            <a:endParaRPr lang="en-US" altLang="en-US" b="1">
              <a:solidFill>
                <a:srgbClr val="FF6600"/>
              </a:solidFill>
              <a:latin typeface="Verdana" panose="020B0604030504040204" pitchFamily="34" charset="0"/>
            </a:endParaRPr>
          </a:p>
          <a:p>
            <a:pPr algn="l"/>
            <a:r>
              <a:rPr lang="en-US" altLang="en-US" b="1">
                <a:solidFill>
                  <a:srgbClr val="00FF00"/>
                </a:solidFill>
                <a:latin typeface="Verdana" panose="020B0604030504040204" pitchFamily="34" charset="0"/>
              </a:rPr>
              <a:t>Reverse-Auction Price   $1,800,000</a:t>
            </a:r>
          </a:p>
          <a:p>
            <a:pPr algn="l"/>
            <a:endParaRPr lang="en-US" altLang="en-US" b="1">
              <a:solidFill>
                <a:srgbClr val="00FF00"/>
              </a:solidFill>
              <a:latin typeface="Verdana" panose="020B0604030504040204" pitchFamily="34" charset="0"/>
            </a:endParaRPr>
          </a:p>
          <a:p>
            <a:r>
              <a:rPr lang="en-US" altLang="en-US" sz="3200" b="1">
                <a:solidFill>
                  <a:srgbClr val="00FF00"/>
                </a:solidFill>
                <a:latin typeface="Verdana" panose="020B0604030504040204" pitchFamily="34" charset="0"/>
              </a:rPr>
              <a:t>28% Savings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9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9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 autoUpdateAnimBg="0" advAuto="3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90192419-F0A2-3A4B-172C-1A30789B2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altLang="en-US"/>
              <a:t>Our Clients Savings – </a:t>
            </a:r>
            <a:r>
              <a:rPr lang="en-US" altLang="en-US" sz="3200">
                <a:solidFill>
                  <a:srgbClr val="66CCFF"/>
                </a:solidFill>
              </a:rPr>
              <a:t>$0 Investment</a:t>
            </a:r>
          </a:p>
        </p:txBody>
      </p:sp>
      <p:grpSp>
        <p:nvGrpSpPr>
          <p:cNvPr id="260099" name="Group 3">
            <a:extLst>
              <a:ext uri="{FF2B5EF4-FFF2-40B4-BE49-F238E27FC236}">
                <a16:creationId xmlns:a16="http://schemas.microsoft.com/office/drawing/2014/main" id="{B6C66443-C277-35B0-898A-825DAEE35FCD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1112838"/>
            <a:ext cx="2971800" cy="1173162"/>
            <a:chOff x="1968" y="672"/>
            <a:chExt cx="1872" cy="739"/>
          </a:xfrm>
        </p:grpSpPr>
        <p:pic>
          <p:nvPicPr>
            <p:cNvPr id="260100" name="Picture 4">
              <a:extLst>
                <a:ext uri="{FF2B5EF4-FFF2-40B4-BE49-F238E27FC236}">
                  <a16:creationId xmlns:a16="http://schemas.microsoft.com/office/drawing/2014/main" id="{E664F413-0265-10C5-CB5F-8A9828FA7D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1008"/>
              <a:ext cx="1872" cy="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0101" name="Text Box 5">
              <a:extLst>
                <a:ext uri="{FF2B5EF4-FFF2-40B4-BE49-F238E27FC236}">
                  <a16:creationId xmlns:a16="http://schemas.microsoft.com/office/drawing/2014/main" id="{6AAF007D-43BC-A1D4-F302-133EB53C52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4" y="672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27%</a:t>
              </a:r>
            </a:p>
          </p:txBody>
        </p:sp>
      </p:grpSp>
      <p:grpSp>
        <p:nvGrpSpPr>
          <p:cNvPr id="260102" name="Group 6">
            <a:extLst>
              <a:ext uri="{FF2B5EF4-FFF2-40B4-BE49-F238E27FC236}">
                <a16:creationId xmlns:a16="http://schemas.microsoft.com/office/drawing/2014/main" id="{D6F27824-F08F-CCAE-14A6-E208E2EDE38D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2895600"/>
            <a:ext cx="3200400" cy="1143000"/>
            <a:chOff x="2928" y="1584"/>
            <a:chExt cx="2016" cy="720"/>
          </a:xfrm>
        </p:grpSpPr>
        <p:grpSp>
          <p:nvGrpSpPr>
            <p:cNvPr id="260103" name="Group 7">
              <a:extLst>
                <a:ext uri="{FF2B5EF4-FFF2-40B4-BE49-F238E27FC236}">
                  <a16:creationId xmlns:a16="http://schemas.microsoft.com/office/drawing/2014/main" id="{3ED0B3A7-B425-EAAD-0358-0804703F1D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1920"/>
              <a:ext cx="2016" cy="384"/>
              <a:chOff x="1152" y="768"/>
              <a:chExt cx="3456" cy="528"/>
            </a:xfrm>
          </p:grpSpPr>
          <p:sp>
            <p:nvSpPr>
              <p:cNvPr id="260104" name="Rectangle 8">
                <a:extLst>
                  <a:ext uri="{FF2B5EF4-FFF2-40B4-BE49-F238E27FC236}">
                    <a16:creationId xmlns:a16="http://schemas.microsoft.com/office/drawing/2014/main" id="{416932F7-48A6-D82F-1E59-47DE163411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" y="768"/>
                <a:ext cx="3456" cy="528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60105" name="Picture 9">
                <a:extLst>
                  <a:ext uri="{FF2B5EF4-FFF2-40B4-BE49-F238E27FC236}">
                    <a16:creationId xmlns:a16="http://schemas.microsoft.com/office/drawing/2014/main" id="{871E2C8E-CEF4-7A78-B6A4-957AFA00873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0" y="816"/>
                <a:ext cx="3370" cy="43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60106" name="Text Box 10">
              <a:extLst>
                <a:ext uri="{FF2B5EF4-FFF2-40B4-BE49-F238E27FC236}">
                  <a16:creationId xmlns:a16="http://schemas.microsoft.com/office/drawing/2014/main" id="{CF0823AA-A76E-12FE-6910-90EEE00CB0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9" y="1584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42%</a:t>
              </a:r>
            </a:p>
          </p:txBody>
        </p:sp>
      </p:grpSp>
      <p:grpSp>
        <p:nvGrpSpPr>
          <p:cNvPr id="260107" name="Group 11">
            <a:extLst>
              <a:ext uri="{FF2B5EF4-FFF2-40B4-BE49-F238E27FC236}">
                <a16:creationId xmlns:a16="http://schemas.microsoft.com/office/drawing/2014/main" id="{B5E27641-ECEC-FECD-226A-20D9BB2EBE6F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1219200"/>
            <a:ext cx="1524000" cy="1416050"/>
            <a:chOff x="4512" y="816"/>
            <a:chExt cx="960" cy="892"/>
          </a:xfrm>
        </p:grpSpPr>
        <p:sp>
          <p:nvSpPr>
            <p:cNvPr id="260108" name="Text Box 12">
              <a:extLst>
                <a:ext uri="{FF2B5EF4-FFF2-40B4-BE49-F238E27FC236}">
                  <a16:creationId xmlns:a16="http://schemas.microsoft.com/office/drawing/2014/main" id="{7C4BDA7F-AD45-4910-79E0-2B091392EE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5" y="816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23%</a:t>
              </a:r>
            </a:p>
          </p:txBody>
        </p:sp>
        <p:pic>
          <p:nvPicPr>
            <p:cNvPr id="260109" name="Picture 13">
              <a:extLst>
                <a:ext uri="{FF2B5EF4-FFF2-40B4-BE49-F238E27FC236}">
                  <a16:creationId xmlns:a16="http://schemas.microsoft.com/office/drawing/2014/main" id="{2B101416-86CC-7ADC-1A10-69373E6F8FD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2" y="1152"/>
              <a:ext cx="960" cy="5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0110" name="Group 14">
            <a:extLst>
              <a:ext uri="{FF2B5EF4-FFF2-40B4-BE49-F238E27FC236}">
                <a16:creationId xmlns:a16="http://schemas.microsoft.com/office/drawing/2014/main" id="{AA19D33C-79E6-03E4-5BD9-536A72C6A41E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2133600" cy="1295400"/>
            <a:chOff x="336" y="912"/>
            <a:chExt cx="1344" cy="816"/>
          </a:xfrm>
        </p:grpSpPr>
        <p:sp>
          <p:nvSpPr>
            <p:cNvPr id="260111" name="Text Box 15">
              <a:extLst>
                <a:ext uri="{FF2B5EF4-FFF2-40B4-BE49-F238E27FC236}">
                  <a16:creationId xmlns:a16="http://schemas.microsoft.com/office/drawing/2014/main" id="{DB291AF5-581E-FC58-3CA4-D454CBAE61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" y="912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22%</a:t>
              </a:r>
            </a:p>
          </p:txBody>
        </p:sp>
        <p:pic>
          <p:nvPicPr>
            <p:cNvPr id="260112" name="Picture 16">
              <a:extLst>
                <a:ext uri="{FF2B5EF4-FFF2-40B4-BE49-F238E27FC236}">
                  <a16:creationId xmlns:a16="http://schemas.microsoft.com/office/drawing/2014/main" id="{570AE9D7-6CB3-9D1F-8849-2D86B9B7F8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234"/>
              <a:ext cx="1344" cy="4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0113" name="Group 17">
            <a:extLst>
              <a:ext uri="{FF2B5EF4-FFF2-40B4-BE49-F238E27FC236}">
                <a16:creationId xmlns:a16="http://schemas.microsoft.com/office/drawing/2014/main" id="{B007EAAB-E208-54D8-B681-5040EE180029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4800600"/>
            <a:ext cx="2133600" cy="1346200"/>
            <a:chOff x="480" y="3024"/>
            <a:chExt cx="1344" cy="848"/>
          </a:xfrm>
        </p:grpSpPr>
        <p:sp>
          <p:nvSpPr>
            <p:cNvPr id="260114" name="Text Box 18">
              <a:extLst>
                <a:ext uri="{FF2B5EF4-FFF2-40B4-BE49-F238E27FC236}">
                  <a16:creationId xmlns:a16="http://schemas.microsoft.com/office/drawing/2014/main" id="{1B1D461F-1799-8B70-19C7-809C8E864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024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35%</a:t>
              </a:r>
            </a:p>
          </p:txBody>
        </p:sp>
        <p:pic>
          <p:nvPicPr>
            <p:cNvPr id="260115" name="Picture 19">
              <a:extLst>
                <a:ext uri="{FF2B5EF4-FFF2-40B4-BE49-F238E27FC236}">
                  <a16:creationId xmlns:a16="http://schemas.microsoft.com/office/drawing/2014/main" id="{9932F78D-7A92-2F76-048F-38C720E4FA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3360"/>
              <a:ext cx="1344" cy="5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0116" name="Group 20">
            <a:extLst>
              <a:ext uri="{FF2B5EF4-FFF2-40B4-BE49-F238E27FC236}">
                <a16:creationId xmlns:a16="http://schemas.microsoft.com/office/drawing/2014/main" id="{0E8FD1D4-41E9-7F3A-4FF4-F773DE852153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4454527"/>
            <a:ext cx="1752600" cy="1641475"/>
            <a:chOff x="4320" y="2544"/>
            <a:chExt cx="1104" cy="1034"/>
          </a:xfrm>
        </p:grpSpPr>
        <p:pic>
          <p:nvPicPr>
            <p:cNvPr id="260117" name="Picture 21">
              <a:extLst>
                <a:ext uri="{FF2B5EF4-FFF2-40B4-BE49-F238E27FC236}">
                  <a16:creationId xmlns:a16="http://schemas.microsoft.com/office/drawing/2014/main" id="{9498C468-599D-0A9C-9F93-1D883D131E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0" y="2880"/>
              <a:ext cx="1104" cy="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0118" name="Text Box 22">
              <a:extLst>
                <a:ext uri="{FF2B5EF4-FFF2-40B4-BE49-F238E27FC236}">
                  <a16:creationId xmlns:a16="http://schemas.microsoft.com/office/drawing/2014/main" id="{4A199FD4-6198-D04D-CC37-720317151A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0" y="2544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11%</a:t>
              </a:r>
            </a:p>
          </p:txBody>
        </p:sp>
      </p:grpSp>
      <p:grpSp>
        <p:nvGrpSpPr>
          <p:cNvPr id="260119" name="Group 23">
            <a:extLst>
              <a:ext uri="{FF2B5EF4-FFF2-40B4-BE49-F238E27FC236}">
                <a16:creationId xmlns:a16="http://schemas.microsoft.com/office/drawing/2014/main" id="{32B1CA3B-AA0D-3C19-A49A-5FD3213701E4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048000"/>
            <a:ext cx="2133600" cy="1346200"/>
            <a:chOff x="528" y="2016"/>
            <a:chExt cx="1344" cy="848"/>
          </a:xfrm>
        </p:grpSpPr>
        <p:pic>
          <p:nvPicPr>
            <p:cNvPr id="260120" name="Picture 24">
              <a:extLst>
                <a:ext uri="{FF2B5EF4-FFF2-40B4-BE49-F238E27FC236}">
                  <a16:creationId xmlns:a16="http://schemas.microsoft.com/office/drawing/2014/main" id="{000293A6-F3A4-91C5-2522-B186869268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" y="2352"/>
              <a:ext cx="1344" cy="5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0121" name="Text Box 25">
              <a:extLst>
                <a:ext uri="{FF2B5EF4-FFF2-40B4-BE49-F238E27FC236}">
                  <a16:creationId xmlns:a16="http://schemas.microsoft.com/office/drawing/2014/main" id="{1660FBFD-7C94-87AD-71D3-D97EBC8D7C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016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19%</a:t>
              </a:r>
            </a:p>
          </p:txBody>
        </p:sp>
      </p:grpSp>
      <p:grpSp>
        <p:nvGrpSpPr>
          <p:cNvPr id="260122" name="Group 26">
            <a:extLst>
              <a:ext uri="{FF2B5EF4-FFF2-40B4-BE49-F238E27FC236}">
                <a16:creationId xmlns:a16="http://schemas.microsoft.com/office/drawing/2014/main" id="{19AD2E3A-4ECB-30C0-AA5F-20DC1E7892C9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2438400"/>
            <a:ext cx="2171700" cy="1322388"/>
            <a:chOff x="2112" y="2304"/>
            <a:chExt cx="1368" cy="833"/>
          </a:xfrm>
        </p:grpSpPr>
        <p:pic>
          <p:nvPicPr>
            <p:cNvPr id="260123" name="Picture 27">
              <a:extLst>
                <a:ext uri="{FF2B5EF4-FFF2-40B4-BE49-F238E27FC236}">
                  <a16:creationId xmlns:a16="http://schemas.microsoft.com/office/drawing/2014/main" id="{7062215D-2710-9A60-A7A3-57F6F19111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2640"/>
              <a:ext cx="1368" cy="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0124" name="Text Box 28">
              <a:extLst>
                <a:ext uri="{FF2B5EF4-FFF2-40B4-BE49-F238E27FC236}">
                  <a16:creationId xmlns:a16="http://schemas.microsoft.com/office/drawing/2014/main" id="{20DEFFE9-997B-24EF-F64F-3E10965ED7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2304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31%</a:t>
              </a:r>
            </a:p>
          </p:txBody>
        </p:sp>
      </p:grpSp>
      <p:grpSp>
        <p:nvGrpSpPr>
          <p:cNvPr id="260125" name="Group 29">
            <a:extLst>
              <a:ext uri="{FF2B5EF4-FFF2-40B4-BE49-F238E27FC236}">
                <a16:creationId xmlns:a16="http://schemas.microsoft.com/office/drawing/2014/main" id="{B6F90365-369C-8094-5720-C4F129300DB3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886202"/>
            <a:ext cx="2247900" cy="1319213"/>
            <a:chOff x="2448" y="3168"/>
            <a:chExt cx="1416" cy="831"/>
          </a:xfrm>
        </p:grpSpPr>
        <p:pic>
          <p:nvPicPr>
            <p:cNvPr id="260126" name="Picture 30">
              <a:extLst>
                <a:ext uri="{FF2B5EF4-FFF2-40B4-BE49-F238E27FC236}">
                  <a16:creationId xmlns:a16="http://schemas.microsoft.com/office/drawing/2014/main" id="{781322E0-F468-2E79-2B11-0E2546693C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3456"/>
              <a:ext cx="1416" cy="5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0127" name="Text Box 31">
              <a:extLst>
                <a:ext uri="{FF2B5EF4-FFF2-40B4-BE49-F238E27FC236}">
                  <a16:creationId xmlns:a16="http://schemas.microsoft.com/office/drawing/2014/main" id="{79EB18B1-DBCC-90E7-9B7F-2B9A8FAF83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168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35%</a:t>
              </a:r>
            </a:p>
          </p:txBody>
        </p:sp>
      </p:grpSp>
      <p:grpSp>
        <p:nvGrpSpPr>
          <p:cNvPr id="260128" name="Group 32">
            <a:extLst>
              <a:ext uri="{FF2B5EF4-FFF2-40B4-BE49-F238E27FC236}">
                <a16:creationId xmlns:a16="http://schemas.microsoft.com/office/drawing/2014/main" id="{578E2414-0619-2C32-4ABE-14EF677830C4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5257800"/>
            <a:ext cx="1905000" cy="1143000"/>
            <a:chOff x="4560" y="3600"/>
            <a:chExt cx="1200" cy="720"/>
          </a:xfrm>
        </p:grpSpPr>
        <p:pic>
          <p:nvPicPr>
            <p:cNvPr id="260129" name="Picture 33">
              <a:extLst>
                <a:ext uri="{FF2B5EF4-FFF2-40B4-BE49-F238E27FC236}">
                  <a16:creationId xmlns:a16="http://schemas.microsoft.com/office/drawing/2014/main" id="{548D3333-F522-9E56-132B-89C7A19059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0" y="3894"/>
              <a:ext cx="1200" cy="4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0130" name="Text Box 34">
              <a:extLst>
                <a:ext uri="{FF2B5EF4-FFF2-40B4-BE49-F238E27FC236}">
                  <a16:creationId xmlns:a16="http://schemas.microsoft.com/office/drawing/2014/main" id="{EFBE53F1-A4E3-162C-A7AB-20FDED5865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3600"/>
              <a:ext cx="5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800" b="1">
                  <a:solidFill>
                    <a:srgbClr val="00FF00"/>
                  </a:solidFill>
                </a:rPr>
                <a:t>13%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6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6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60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260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21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260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25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6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29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60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8500"/>
                            </p:stCondLst>
                            <p:childTnLst>
                              <p:par>
                                <p:cTn id="33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26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37" presetID="4" presetClass="entr" presetSubtype="32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260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AutoShape 2">
            <a:extLst>
              <a:ext uri="{FF2B5EF4-FFF2-40B4-BE49-F238E27FC236}">
                <a16:creationId xmlns:a16="http://schemas.microsoft.com/office/drawing/2014/main" id="{AFD694FB-89CB-A4BD-5145-078F65400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362200"/>
            <a:ext cx="2971800" cy="1524000"/>
          </a:xfrm>
          <a:prstGeom prst="rightArrow">
            <a:avLst>
              <a:gd name="adj1" fmla="val 75009"/>
              <a:gd name="adj2" fmla="val 84644"/>
            </a:avLst>
          </a:prstGeom>
          <a:gradFill rotWithShape="0">
            <a:gsLst>
              <a:gs pos="0">
                <a:srgbClr val="CCECFF"/>
              </a:gs>
              <a:gs pos="100000">
                <a:srgbClr val="0099CC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folHlink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16" name="Rectangle 36">
            <a:extLst>
              <a:ext uri="{FF2B5EF4-FFF2-40B4-BE49-F238E27FC236}">
                <a16:creationId xmlns:a16="http://schemas.microsoft.com/office/drawing/2014/main" id="{33C84612-072A-3338-1DFD-7407865FA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514602"/>
            <a:ext cx="2819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en-US" sz="1800" b="1">
                <a:solidFill>
                  <a:schemeClr val="bg2"/>
                </a:solidFill>
              </a:rPr>
              <a:t>A 5% reduction in purchase cost can result in a 25% increase in profit margin.</a:t>
            </a:r>
          </a:p>
        </p:txBody>
      </p:sp>
      <p:grpSp>
        <p:nvGrpSpPr>
          <p:cNvPr id="199717" name="Group 37">
            <a:extLst>
              <a:ext uri="{FF2B5EF4-FFF2-40B4-BE49-F238E27FC236}">
                <a16:creationId xmlns:a16="http://schemas.microsoft.com/office/drawing/2014/main" id="{C276205F-AE17-FC9C-917A-663C98AF9612}"/>
              </a:ext>
            </a:extLst>
          </p:cNvPr>
          <p:cNvGrpSpPr>
            <a:grpSpLocks/>
          </p:cNvGrpSpPr>
          <p:nvPr/>
        </p:nvGrpSpPr>
        <p:grpSpPr bwMode="auto">
          <a:xfrm>
            <a:off x="1143002" y="4648200"/>
            <a:ext cx="7046913" cy="1447800"/>
            <a:chOff x="768" y="2880"/>
            <a:chExt cx="4439" cy="912"/>
          </a:xfrm>
        </p:grpSpPr>
        <p:sp>
          <p:nvSpPr>
            <p:cNvPr id="199718" name="AutoShape 38">
              <a:extLst>
                <a:ext uri="{FF2B5EF4-FFF2-40B4-BE49-F238E27FC236}">
                  <a16:creationId xmlns:a16="http://schemas.microsoft.com/office/drawing/2014/main" id="{66E13B6B-62DD-127E-3187-64151D22F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2880"/>
              <a:ext cx="1920" cy="912"/>
            </a:xfrm>
            <a:prstGeom prst="rightArrow">
              <a:avLst>
                <a:gd name="adj1" fmla="val 75009"/>
                <a:gd name="adj2" fmla="val 91384"/>
              </a:avLst>
            </a:prstGeom>
            <a:gradFill rotWithShape="0">
              <a:gsLst>
                <a:gs pos="0">
                  <a:srgbClr val="CCECFF"/>
                </a:gs>
                <a:gs pos="100000">
                  <a:srgbClr val="0099CC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folHlink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19" name="Rectangle 39">
              <a:extLst>
                <a:ext uri="{FF2B5EF4-FFF2-40B4-BE49-F238E27FC236}">
                  <a16:creationId xmlns:a16="http://schemas.microsoft.com/office/drawing/2014/main" id="{13A30FE1-0CF3-54B9-CD32-879337B5F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133"/>
              <a:ext cx="2519" cy="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287338" indent="-173038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800100" indent="-17145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087438" indent="-173038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373188" indent="-171450" algn="l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1830388" indent="-1714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287588" indent="-1714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2744788" indent="-1714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201988" indent="-1714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lvl="1">
                <a:spcBef>
                  <a:spcPct val="10000"/>
                </a:spcBef>
                <a:buClr>
                  <a:srgbClr val="990033"/>
                </a:buClr>
                <a:buSzPct val="60000"/>
                <a:buFont typeface="Monotype Sorts" pitchFamily="2" charset="2"/>
                <a:buChar char="t"/>
              </a:pPr>
              <a:r>
                <a:rPr lang="en-US" altLang="en-US" sz="1800">
                  <a:solidFill>
                    <a:schemeClr val="folHlink"/>
                  </a:solidFill>
                  <a:latin typeface="Arial" panose="020B0604020202020204" pitchFamily="34" charset="0"/>
                </a:rPr>
                <a:t>Increase sales by 50%</a:t>
              </a:r>
            </a:p>
            <a:p>
              <a:pPr lvl="1">
                <a:spcBef>
                  <a:spcPct val="10000"/>
                </a:spcBef>
                <a:buClr>
                  <a:srgbClr val="990033"/>
                </a:buClr>
                <a:buSzPct val="60000"/>
                <a:buFont typeface="Monotype Sorts" pitchFamily="2" charset="2"/>
                <a:buChar char="t"/>
              </a:pPr>
              <a:r>
                <a:rPr lang="en-US" altLang="en-US" sz="1800">
                  <a:solidFill>
                    <a:schemeClr val="folHlink"/>
                  </a:solidFill>
                  <a:latin typeface="Arial" panose="020B0604020202020204" pitchFamily="34" charset="0"/>
                </a:rPr>
                <a:t>Reduce overhead by up to 20%</a:t>
              </a:r>
            </a:p>
            <a:p>
              <a:pPr lvl="1">
                <a:spcBef>
                  <a:spcPct val="10000"/>
                </a:spcBef>
                <a:buClr>
                  <a:srgbClr val="990033"/>
                </a:buClr>
                <a:buSzPct val="60000"/>
                <a:buFont typeface="Monotype Sorts" pitchFamily="2" charset="2"/>
                <a:buChar char="t"/>
              </a:pPr>
              <a:r>
                <a:rPr lang="en-US" altLang="en-US" sz="1800">
                  <a:solidFill>
                    <a:schemeClr val="folHlink"/>
                  </a:solidFill>
                  <a:latin typeface="Arial" panose="020B0604020202020204" pitchFamily="34" charset="0"/>
                </a:rPr>
                <a:t>Significantly reduce staff numbers</a:t>
              </a:r>
              <a:endParaRPr lang="en-US" altLang="en-US" sz="1800">
                <a:solidFill>
                  <a:schemeClr val="bg2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9720" name="Rectangle 40">
              <a:extLst>
                <a:ext uri="{FF2B5EF4-FFF2-40B4-BE49-F238E27FC236}">
                  <a16:creationId xmlns:a16="http://schemas.microsoft.com/office/drawing/2014/main" id="{32EE14C6-00B1-207C-5BE1-16A4DF91F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023"/>
              <a:ext cx="163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en-US" sz="1800" b="1">
                  <a:solidFill>
                    <a:schemeClr val="bg2"/>
                  </a:solidFill>
                </a:rPr>
                <a:t>Examples to obtain an equivalent impact, a firm would have to:</a:t>
              </a:r>
            </a:p>
          </p:txBody>
        </p:sp>
      </p:grpSp>
      <p:sp>
        <p:nvSpPr>
          <p:cNvPr id="199721" name="Rectangle 41">
            <a:extLst>
              <a:ext uri="{FF2B5EF4-FFF2-40B4-BE49-F238E27FC236}">
                <a16:creationId xmlns:a16="http://schemas.microsoft.com/office/drawing/2014/main" id="{B53933B7-CF95-2028-1889-BA7DC47B40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Makes Them So Powerful ?</a:t>
            </a:r>
          </a:p>
        </p:txBody>
      </p:sp>
      <p:sp>
        <p:nvSpPr>
          <p:cNvPr id="199723" name="Rectangle 43">
            <a:extLst>
              <a:ext uri="{FF2B5EF4-FFF2-40B4-BE49-F238E27FC236}">
                <a16:creationId xmlns:a16="http://schemas.microsoft.com/office/drawing/2014/main" id="{C473F99B-E20A-2BF2-8F5F-797FF9B0F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2" y="1157288"/>
            <a:ext cx="6080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800"/>
              <a:t>A Direct Impact on Your Profit Margin</a:t>
            </a:r>
          </a:p>
        </p:txBody>
      </p:sp>
      <p:sp>
        <p:nvSpPr>
          <p:cNvPr id="199729" name="Rectangle 49">
            <a:extLst>
              <a:ext uri="{FF2B5EF4-FFF2-40B4-BE49-F238E27FC236}">
                <a16:creationId xmlns:a16="http://schemas.microsoft.com/office/drawing/2014/main" id="{4DBDA79B-57B6-A522-09EB-E10214C8D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3552" y="2209800"/>
            <a:ext cx="900113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372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9038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2763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7807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352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924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496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068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Profit:</a:t>
            </a:r>
          </a:p>
        </p:txBody>
      </p:sp>
      <p:sp>
        <p:nvSpPr>
          <p:cNvPr id="199730" name="Rectangle 50">
            <a:extLst>
              <a:ext uri="{FF2B5EF4-FFF2-40B4-BE49-F238E27FC236}">
                <a16:creationId xmlns:a16="http://schemas.microsoft.com/office/drawing/2014/main" id="{0B3CE150-68EF-B782-1C6A-53366019D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463" y="2743200"/>
            <a:ext cx="957262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372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9038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2763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7807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352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924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496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068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Other</a:t>
            </a:r>
            <a:b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</a:br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Costs:</a:t>
            </a:r>
          </a:p>
        </p:txBody>
      </p:sp>
      <p:sp>
        <p:nvSpPr>
          <p:cNvPr id="199731" name="Rectangle 51">
            <a:extLst>
              <a:ext uri="{FF2B5EF4-FFF2-40B4-BE49-F238E27FC236}">
                <a16:creationId xmlns:a16="http://schemas.microsoft.com/office/drawing/2014/main" id="{BA901085-8D17-7208-B2A0-AE4BCD999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2" y="3733800"/>
            <a:ext cx="15081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372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9038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2763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7807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352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924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496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068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Purchases:</a:t>
            </a:r>
          </a:p>
        </p:txBody>
      </p:sp>
      <p:sp>
        <p:nvSpPr>
          <p:cNvPr id="199761" name="Rectangle 81">
            <a:extLst>
              <a:ext uri="{FF2B5EF4-FFF2-40B4-BE49-F238E27FC236}">
                <a16:creationId xmlns:a16="http://schemas.microsoft.com/office/drawing/2014/main" id="{0BC706B6-3C0A-CDC9-6F92-E266E72F1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9402" y="4267200"/>
            <a:ext cx="1027113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372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9038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2763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7807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352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924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496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068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rgbClr val="00FFFF"/>
                </a:solidFill>
                <a:latin typeface="Arial" panose="020B0604020202020204" pitchFamily="34" charset="0"/>
              </a:rPr>
              <a:t>  100%</a:t>
            </a:r>
          </a:p>
        </p:txBody>
      </p:sp>
      <p:sp>
        <p:nvSpPr>
          <p:cNvPr id="199764" name="Freeform 84">
            <a:extLst>
              <a:ext uri="{FF2B5EF4-FFF2-40B4-BE49-F238E27FC236}">
                <a16:creationId xmlns:a16="http://schemas.microsoft.com/office/drawing/2014/main" id="{E12197D1-05DB-BF21-94C2-B670ECFFD6CD}"/>
              </a:ext>
            </a:extLst>
          </p:cNvPr>
          <p:cNvSpPr>
            <a:spLocks/>
          </p:cNvSpPr>
          <p:nvPr/>
        </p:nvSpPr>
        <p:spPr bwMode="auto">
          <a:xfrm>
            <a:off x="5181600" y="3276600"/>
            <a:ext cx="1295400" cy="1028700"/>
          </a:xfrm>
          <a:custGeom>
            <a:avLst/>
            <a:gdLst>
              <a:gd name="T0" fmla="*/ 1693 w 1694"/>
              <a:gd name="T1" fmla="*/ 0 h 1588"/>
              <a:gd name="T2" fmla="*/ 0 w 1694"/>
              <a:gd name="T3" fmla="*/ 0 h 1588"/>
              <a:gd name="T4" fmla="*/ 0 w 1694"/>
              <a:gd name="T5" fmla="*/ 1587 h 1588"/>
              <a:gd name="T6" fmla="*/ 1693 w 1694"/>
              <a:gd name="T7" fmla="*/ 1587 h 1588"/>
              <a:gd name="T8" fmla="*/ 1693 w 1694"/>
              <a:gd name="T9" fmla="*/ 0 h 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94" h="1588">
                <a:moveTo>
                  <a:pt x="1693" y="0"/>
                </a:moveTo>
                <a:lnTo>
                  <a:pt x="0" y="0"/>
                </a:lnTo>
                <a:lnTo>
                  <a:pt x="0" y="1587"/>
                </a:lnTo>
                <a:lnTo>
                  <a:pt x="1693" y="1587"/>
                </a:lnTo>
                <a:lnTo>
                  <a:pt x="1693" y="0"/>
                </a:lnTo>
              </a:path>
            </a:pathLst>
          </a:custGeom>
          <a:solidFill>
            <a:srgbClr val="0066CC"/>
          </a:solidFill>
          <a:ln w="12700" cap="rnd" cmpd="sng">
            <a:solidFill>
              <a:srgbClr val="006699"/>
            </a:solidFill>
            <a:prstDash val="solid"/>
            <a:round/>
            <a:headEnd type="none" w="sm" len="sm"/>
            <a:tailEnd type="none" w="sm" len="sm"/>
          </a:ln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9765" name="Freeform 85">
            <a:extLst>
              <a:ext uri="{FF2B5EF4-FFF2-40B4-BE49-F238E27FC236}">
                <a16:creationId xmlns:a16="http://schemas.microsoft.com/office/drawing/2014/main" id="{F3604D3E-FFF2-D738-EA3D-9C93FA3AD4D1}"/>
              </a:ext>
            </a:extLst>
          </p:cNvPr>
          <p:cNvSpPr>
            <a:spLocks/>
          </p:cNvSpPr>
          <p:nvPr/>
        </p:nvSpPr>
        <p:spPr bwMode="auto">
          <a:xfrm>
            <a:off x="5181600" y="2514600"/>
            <a:ext cx="1295400" cy="800100"/>
          </a:xfrm>
          <a:custGeom>
            <a:avLst/>
            <a:gdLst>
              <a:gd name="T0" fmla="*/ 1693 w 1694"/>
              <a:gd name="T1" fmla="*/ 0 h 1588"/>
              <a:gd name="T2" fmla="*/ 0 w 1694"/>
              <a:gd name="T3" fmla="*/ 0 h 1588"/>
              <a:gd name="T4" fmla="*/ 0 w 1694"/>
              <a:gd name="T5" fmla="*/ 1587 h 1588"/>
              <a:gd name="T6" fmla="*/ 1693 w 1694"/>
              <a:gd name="T7" fmla="*/ 1587 h 1588"/>
              <a:gd name="T8" fmla="*/ 1693 w 1694"/>
              <a:gd name="T9" fmla="*/ 0 h 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94" h="1588">
                <a:moveTo>
                  <a:pt x="1693" y="0"/>
                </a:moveTo>
                <a:lnTo>
                  <a:pt x="0" y="0"/>
                </a:lnTo>
                <a:lnTo>
                  <a:pt x="0" y="1587"/>
                </a:lnTo>
                <a:lnTo>
                  <a:pt x="1693" y="1587"/>
                </a:lnTo>
                <a:lnTo>
                  <a:pt x="1693" y="0"/>
                </a:lnTo>
              </a:path>
            </a:pathLst>
          </a:custGeom>
          <a:solidFill>
            <a:srgbClr val="009999"/>
          </a:solidFill>
          <a:ln w="12700" cap="rnd" cmpd="sng">
            <a:solidFill>
              <a:srgbClr val="006699"/>
            </a:solidFill>
            <a:prstDash val="solid"/>
            <a:round/>
            <a:headEnd type="none" w="sm" len="sm"/>
            <a:tailEnd type="none" w="sm" len="sm"/>
          </a:ln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9766" name="Freeform 86">
            <a:extLst>
              <a:ext uri="{FF2B5EF4-FFF2-40B4-BE49-F238E27FC236}">
                <a16:creationId xmlns:a16="http://schemas.microsoft.com/office/drawing/2014/main" id="{64309E79-3733-8535-66EB-4E3D2D163F74}"/>
              </a:ext>
            </a:extLst>
          </p:cNvPr>
          <p:cNvSpPr>
            <a:spLocks/>
          </p:cNvSpPr>
          <p:nvPr/>
        </p:nvSpPr>
        <p:spPr bwMode="auto">
          <a:xfrm>
            <a:off x="5181600" y="2286000"/>
            <a:ext cx="1295400" cy="266700"/>
          </a:xfrm>
          <a:custGeom>
            <a:avLst/>
            <a:gdLst>
              <a:gd name="T0" fmla="*/ 1693 w 1694"/>
              <a:gd name="T1" fmla="*/ 0 h 1588"/>
              <a:gd name="T2" fmla="*/ 0 w 1694"/>
              <a:gd name="T3" fmla="*/ 0 h 1588"/>
              <a:gd name="T4" fmla="*/ 0 w 1694"/>
              <a:gd name="T5" fmla="*/ 1587 h 1588"/>
              <a:gd name="T6" fmla="*/ 1693 w 1694"/>
              <a:gd name="T7" fmla="*/ 1587 h 1588"/>
              <a:gd name="T8" fmla="*/ 1693 w 1694"/>
              <a:gd name="T9" fmla="*/ 0 h 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94" h="1588">
                <a:moveTo>
                  <a:pt x="1693" y="0"/>
                </a:moveTo>
                <a:lnTo>
                  <a:pt x="0" y="0"/>
                </a:lnTo>
                <a:lnTo>
                  <a:pt x="0" y="1587"/>
                </a:lnTo>
                <a:lnTo>
                  <a:pt x="1693" y="1587"/>
                </a:lnTo>
                <a:lnTo>
                  <a:pt x="1693" y="0"/>
                </a:lnTo>
              </a:path>
            </a:pathLst>
          </a:custGeom>
          <a:solidFill>
            <a:srgbClr val="00FF00"/>
          </a:solidFill>
          <a:ln w="12700" cap="rnd" cmpd="sng">
            <a:solidFill>
              <a:srgbClr val="006699"/>
            </a:solidFill>
            <a:prstDash val="solid"/>
            <a:round/>
            <a:headEnd type="none" w="sm" len="sm"/>
            <a:tailEnd type="none" w="sm" len="sm"/>
          </a:ln>
          <a:effectLst>
            <a:outerShdw dist="71842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9767" name="Rectangle 87">
            <a:extLst>
              <a:ext uri="{FF2B5EF4-FFF2-40B4-BE49-F238E27FC236}">
                <a16:creationId xmlns:a16="http://schemas.microsoft.com/office/drawing/2014/main" id="{6E53BAA1-0AC1-848F-54A4-C3D308E92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440" y="2209800"/>
            <a:ext cx="7461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372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9038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2763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7807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352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924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496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068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>
                <a:solidFill>
                  <a:schemeClr val="bg2"/>
                </a:solidFill>
                <a:latin typeface="Arial" panose="020B0604020202020204" pitchFamily="34" charset="0"/>
              </a:rPr>
              <a:t>10%</a:t>
            </a:r>
          </a:p>
        </p:txBody>
      </p:sp>
      <p:sp>
        <p:nvSpPr>
          <p:cNvPr id="199768" name="Rectangle 88">
            <a:extLst>
              <a:ext uri="{FF2B5EF4-FFF2-40B4-BE49-F238E27FC236}">
                <a16:creationId xmlns:a16="http://schemas.microsoft.com/office/drawing/2014/main" id="{EF5D3231-2A74-53E4-59FE-20AB6DC1C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515" y="3657600"/>
            <a:ext cx="7461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372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9038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2763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7807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352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924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496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068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>
                <a:latin typeface="Arial" panose="020B0604020202020204" pitchFamily="34" charset="0"/>
              </a:rPr>
              <a:t>50%</a:t>
            </a:r>
          </a:p>
        </p:txBody>
      </p:sp>
      <p:sp>
        <p:nvSpPr>
          <p:cNvPr id="199769" name="Rectangle 89">
            <a:extLst>
              <a:ext uri="{FF2B5EF4-FFF2-40B4-BE49-F238E27FC236}">
                <a16:creationId xmlns:a16="http://schemas.microsoft.com/office/drawing/2014/main" id="{EF44F03E-B4CD-C3D4-20FE-2DDC605DF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2" y="2835275"/>
            <a:ext cx="746125" cy="42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9062" tIns="60325" rIns="119062" bIns="60325">
            <a:spAutoFit/>
          </a:bodyPr>
          <a:lstStyle>
            <a:lvl1pPr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9372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89038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82763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78075" algn="l" defTabSz="15462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8352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924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496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06875" defTabSz="15462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>
                <a:latin typeface="Arial" panose="020B0604020202020204" pitchFamily="34" charset="0"/>
              </a:rPr>
              <a:t>40%</a:t>
            </a:r>
          </a:p>
        </p:txBody>
      </p:sp>
      <p:grpSp>
        <p:nvGrpSpPr>
          <p:cNvPr id="199779" name="Group 99">
            <a:extLst>
              <a:ext uri="{FF2B5EF4-FFF2-40B4-BE49-F238E27FC236}">
                <a16:creationId xmlns:a16="http://schemas.microsoft.com/office/drawing/2014/main" id="{EB0F39EF-4CE3-7466-4C5A-7E02C340FBE7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1844677"/>
            <a:ext cx="2286000" cy="2847975"/>
            <a:chOff x="4032" y="1162"/>
            <a:chExt cx="1440" cy="1794"/>
          </a:xfrm>
        </p:grpSpPr>
        <p:sp>
          <p:nvSpPr>
            <p:cNvPr id="199732" name="Rectangle 52">
              <a:extLst>
                <a:ext uri="{FF2B5EF4-FFF2-40B4-BE49-F238E27FC236}">
                  <a16:creationId xmlns:a16="http://schemas.microsoft.com/office/drawing/2014/main" id="{E14CEFCB-7C80-507A-0A89-9CD88C9B01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162"/>
              <a:ext cx="1440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19062" tIns="60325" rIns="119062" bIns="60325">
              <a:spAutoFit/>
            </a:bodyPr>
            <a:lstStyle>
              <a:lvl1pPr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9372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89038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82763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37807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8352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924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7496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2068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000" b="1">
                  <a:solidFill>
                    <a:schemeClr val="folHlink"/>
                  </a:solidFill>
                  <a:latin typeface="Arial" panose="020B0604020202020204" pitchFamily="34" charset="0"/>
                </a:rPr>
                <a:t> 25% Increase</a:t>
              </a:r>
            </a:p>
          </p:txBody>
        </p:sp>
        <p:sp>
          <p:nvSpPr>
            <p:cNvPr id="199762" name="Rectangle 82">
              <a:extLst>
                <a:ext uri="{FF2B5EF4-FFF2-40B4-BE49-F238E27FC236}">
                  <a16:creationId xmlns:a16="http://schemas.microsoft.com/office/drawing/2014/main" id="{28502D8A-F1E8-6FD4-9E54-13040ECD4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7" y="2688"/>
              <a:ext cx="603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9062" tIns="60325" rIns="119062" bIns="60325">
              <a:spAutoFit/>
            </a:bodyPr>
            <a:lstStyle>
              <a:lvl1pPr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9372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89038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82763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37807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8352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924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7496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2068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2000">
                  <a:solidFill>
                    <a:srgbClr val="00FFFF"/>
                  </a:solidFill>
                  <a:latin typeface="Arial" panose="020B0604020202020204" pitchFamily="34" charset="0"/>
                </a:rPr>
                <a:t> 100%</a:t>
              </a:r>
            </a:p>
          </p:txBody>
        </p:sp>
        <p:sp>
          <p:nvSpPr>
            <p:cNvPr id="199770" name="Freeform 90">
              <a:extLst>
                <a:ext uri="{FF2B5EF4-FFF2-40B4-BE49-F238E27FC236}">
                  <a16:creationId xmlns:a16="http://schemas.microsoft.com/office/drawing/2014/main" id="{39CC933B-1FDB-C2EB-6CC6-8B00CDC66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0" y="2208"/>
              <a:ext cx="816" cy="504"/>
            </a:xfrm>
            <a:custGeom>
              <a:avLst/>
              <a:gdLst>
                <a:gd name="T0" fmla="*/ 1693 w 1694"/>
                <a:gd name="T1" fmla="*/ 0 h 1588"/>
                <a:gd name="T2" fmla="*/ 0 w 1694"/>
                <a:gd name="T3" fmla="*/ 0 h 1588"/>
                <a:gd name="T4" fmla="*/ 0 w 1694"/>
                <a:gd name="T5" fmla="*/ 1587 h 1588"/>
                <a:gd name="T6" fmla="*/ 1693 w 1694"/>
                <a:gd name="T7" fmla="*/ 1587 h 1588"/>
                <a:gd name="T8" fmla="*/ 1693 w 1694"/>
                <a:gd name="T9" fmla="*/ 0 h 1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1588">
                  <a:moveTo>
                    <a:pt x="1693" y="0"/>
                  </a:moveTo>
                  <a:lnTo>
                    <a:pt x="0" y="0"/>
                  </a:lnTo>
                  <a:lnTo>
                    <a:pt x="0" y="1587"/>
                  </a:lnTo>
                  <a:lnTo>
                    <a:pt x="1693" y="1587"/>
                  </a:lnTo>
                  <a:lnTo>
                    <a:pt x="1693" y="0"/>
                  </a:lnTo>
                </a:path>
              </a:pathLst>
            </a:custGeom>
            <a:solidFill>
              <a:srgbClr val="0066CC"/>
            </a:solidFill>
            <a:ln w="12700" cap="rnd" cmpd="sng">
              <a:solidFill>
                <a:srgbClr val="006699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1842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99771" name="Freeform 91">
              <a:extLst>
                <a:ext uri="{FF2B5EF4-FFF2-40B4-BE49-F238E27FC236}">
                  <a16:creationId xmlns:a16="http://schemas.microsoft.com/office/drawing/2014/main" id="{1FD271E5-BC22-02D1-E9A2-BC25EF386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0" y="1704"/>
              <a:ext cx="816" cy="504"/>
            </a:xfrm>
            <a:custGeom>
              <a:avLst/>
              <a:gdLst>
                <a:gd name="T0" fmla="*/ 1693 w 1694"/>
                <a:gd name="T1" fmla="*/ 0 h 1588"/>
                <a:gd name="T2" fmla="*/ 0 w 1694"/>
                <a:gd name="T3" fmla="*/ 0 h 1588"/>
                <a:gd name="T4" fmla="*/ 0 w 1694"/>
                <a:gd name="T5" fmla="*/ 1587 h 1588"/>
                <a:gd name="T6" fmla="*/ 1693 w 1694"/>
                <a:gd name="T7" fmla="*/ 1587 h 1588"/>
                <a:gd name="T8" fmla="*/ 1693 w 1694"/>
                <a:gd name="T9" fmla="*/ 0 h 1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1588">
                  <a:moveTo>
                    <a:pt x="1693" y="0"/>
                  </a:moveTo>
                  <a:lnTo>
                    <a:pt x="0" y="0"/>
                  </a:lnTo>
                  <a:lnTo>
                    <a:pt x="0" y="1587"/>
                  </a:lnTo>
                  <a:lnTo>
                    <a:pt x="1693" y="1587"/>
                  </a:lnTo>
                  <a:lnTo>
                    <a:pt x="1693" y="0"/>
                  </a:lnTo>
                </a:path>
              </a:pathLst>
            </a:custGeom>
            <a:solidFill>
              <a:srgbClr val="009999"/>
            </a:solidFill>
            <a:ln w="12700" cap="rnd" cmpd="sng">
              <a:solidFill>
                <a:srgbClr val="006699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1842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99772" name="Freeform 92">
              <a:extLst>
                <a:ext uri="{FF2B5EF4-FFF2-40B4-BE49-F238E27FC236}">
                  <a16:creationId xmlns:a16="http://schemas.microsoft.com/office/drawing/2014/main" id="{2275C641-04D7-3946-F211-41D0F8A6A8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0" y="1440"/>
              <a:ext cx="816" cy="288"/>
            </a:xfrm>
            <a:custGeom>
              <a:avLst/>
              <a:gdLst>
                <a:gd name="T0" fmla="*/ 1693 w 1694"/>
                <a:gd name="T1" fmla="*/ 0 h 1588"/>
                <a:gd name="T2" fmla="*/ 0 w 1694"/>
                <a:gd name="T3" fmla="*/ 0 h 1588"/>
                <a:gd name="T4" fmla="*/ 0 w 1694"/>
                <a:gd name="T5" fmla="*/ 1587 h 1588"/>
                <a:gd name="T6" fmla="*/ 1693 w 1694"/>
                <a:gd name="T7" fmla="*/ 1587 h 1588"/>
                <a:gd name="T8" fmla="*/ 1693 w 1694"/>
                <a:gd name="T9" fmla="*/ 0 h 1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94" h="1588">
                  <a:moveTo>
                    <a:pt x="1693" y="0"/>
                  </a:moveTo>
                  <a:lnTo>
                    <a:pt x="0" y="0"/>
                  </a:lnTo>
                  <a:lnTo>
                    <a:pt x="0" y="1587"/>
                  </a:lnTo>
                  <a:lnTo>
                    <a:pt x="1693" y="1587"/>
                  </a:lnTo>
                  <a:lnTo>
                    <a:pt x="1693" y="0"/>
                  </a:lnTo>
                </a:path>
              </a:pathLst>
            </a:custGeom>
            <a:solidFill>
              <a:srgbClr val="00FF00"/>
            </a:solidFill>
            <a:ln w="12700" cap="rnd" cmpd="sng">
              <a:solidFill>
                <a:srgbClr val="006699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71842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99773" name="Rectangle 93">
              <a:extLst>
                <a:ext uri="{FF2B5EF4-FFF2-40B4-BE49-F238E27FC236}">
                  <a16:creationId xmlns:a16="http://schemas.microsoft.com/office/drawing/2014/main" id="{62558E98-9E23-A41E-6316-42834F639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6" y="1440"/>
              <a:ext cx="603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9062" tIns="60325" rIns="119062" bIns="60325">
              <a:spAutoFit/>
            </a:bodyPr>
            <a:lstStyle>
              <a:lvl1pPr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9372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89038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82763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37807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8352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924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7496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2068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000" b="1">
                  <a:solidFill>
                    <a:schemeClr val="bg2"/>
                  </a:solidFill>
                  <a:latin typeface="Arial" panose="020B0604020202020204" pitchFamily="34" charset="0"/>
                </a:rPr>
                <a:t>12.5%</a:t>
              </a:r>
            </a:p>
          </p:txBody>
        </p:sp>
        <p:sp>
          <p:nvSpPr>
            <p:cNvPr id="199774" name="Rectangle 94">
              <a:extLst>
                <a:ext uri="{FF2B5EF4-FFF2-40B4-BE49-F238E27FC236}">
                  <a16:creationId xmlns:a16="http://schemas.microsoft.com/office/drawing/2014/main" id="{00451A88-9285-20B8-B456-2EEBCBC9C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3" y="2304"/>
              <a:ext cx="603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9062" tIns="60325" rIns="119062" bIns="60325">
              <a:spAutoFit/>
            </a:bodyPr>
            <a:lstStyle>
              <a:lvl1pPr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9372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89038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82763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37807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8352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924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7496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2068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000" b="1">
                  <a:latin typeface="Arial" panose="020B0604020202020204" pitchFamily="34" charset="0"/>
                </a:rPr>
                <a:t>47.5%</a:t>
              </a:r>
            </a:p>
          </p:txBody>
        </p:sp>
        <p:sp>
          <p:nvSpPr>
            <p:cNvPr id="199775" name="Rectangle 95">
              <a:extLst>
                <a:ext uri="{FF2B5EF4-FFF2-40B4-BE49-F238E27FC236}">
                  <a16:creationId xmlns:a16="http://schemas.microsoft.com/office/drawing/2014/main" id="{928D4D2D-974C-94E7-31E1-3FE70F45D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28" y="1906"/>
              <a:ext cx="470" cy="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19062" tIns="60325" rIns="119062" bIns="60325">
              <a:spAutoFit/>
            </a:bodyPr>
            <a:lstStyle>
              <a:lvl1pPr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9372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89038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82763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378075" algn="l" defTabSz="1546225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8352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924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7496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206875" defTabSz="1546225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2000" b="1">
                  <a:latin typeface="Arial" panose="020B0604020202020204" pitchFamily="34" charset="0"/>
                </a:rPr>
                <a:t>40%</a:t>
              </a:r>
            </a:p>
          </p:txBody>
        </p:sp>
        <p:sp>
          <p:nvSpPr>
            <p:cNvPr id="199776" name="Freeform 96">
              <a:extLst>
                <a:ext uri="{FF2B5EF4-FFF2-40B4-BE49-F238E27FC236}">
                  <a16:creationId xmlns:a16="http://schemas.microsoft.com/office/drawing/2014/main" id="{91C1D7F2-DD70-C7E2-342F-34FE31193F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12"/>
              <a:ext cx="240" cy="576"/>
            </a:xfrm>
            <a:custGeom>
              <a:avLst/>
              <a:gdLst>
                <a:gd name="T0" fmla="*/ 0 w 240"/>
                <a:gd name="T1" fmla="*/ 576 h 576"/>
                <a:gd name="T2" fmla="*/ 240 w 240"/>
                <a:gd name="T3" fmla="*/ 576 h 576"/>
                <a:gd name="T4" fmla="*/ 240 w 240"/>
                <a:gd name="T5" fmla="*/ 96 h 576"/>
                <a:gd name="T6" fmla="*/ 0 w 240"/>
                <a:gd name="T7" fmla="*/ 0 h 576"/>
                <a:gd name="T8" fmla="*/ 0 w 240"/>
                <a:gd name="T9" fmla="*/ 576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576">
                  <a:moveTo>
                    <a:pt x="0" y="576"/>
                  </a:moveTo>
                  <a:lnTo>
                    <a:pt x="240" y="576"/>
                  </a:lnTo>
                  <a:lnTo>
                    <a:pt x="240" y="96"/>
                  </a:lnTo>
                  <a:lnTo>
                    <a:pt x="0" y="0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333399"/>
            </a:solidFill>
            <a:ln w="12700" cap="flat" cmpd="sng">
              <a:solidFill>
                <a:srgbClr val="333399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77" name="Freeform 97">
              <a:extLst>
                <a:ext uri="{FF2B5EF4-FFF2-40B4-BE49-F238E27FC236}">
                  <a16:creationId xmlns:a16="http://schemas.microsoft.com/office/drawing/2014/main" id="{710DEEAC-D5B3-892B-A3BF-972A168D1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1632"/>
              <a:ext cx="240" cy="576"/>
            </a:xfrm>
            <a:custGeom>
              <a:avLst/>
              <a:gdLst>
                <a:gd name="T0" fmla="*/ 0 w 240"/>
                <a:gd name="T1" fmla="*/ 480 h 576"/>
                <a:gd name="T2" fmla="*/ 240 w 240"/>
                <a:gd name="T3" fmla="*/ 576 h 576"/>
                <a:gd name="T4" fmla="*/ 240 w 240"/>
                <a:gd name="T5" fmla="*/ 144 h 576"/>
                <a:gd name="T6" fmla="*/ 0 w 240"/>
                <a:gd name="T7" fmla="*/ 0 h 576"/>
                <a:gd name="T8" fmla="*/ 0 w 240"/>
                <a:gd name="T9" fmla="*/ 48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576">
                  <a:moveTo>
                    <a:pt x="0" y="480"/>
                  </a:moveTo>
                  <a:lnTo>
                    <a:pt x="240" y="576"/>
                  </a:lnTo>
                  <a:lnTo>
                    <a:pt x="240" y="144"/>
                  </a:lnTo>
                  <a:lnTo>
                    <a:pt x="0" y="0"/>
                  </a:lnTo>
                  <a:lnTo>
                    <a:pt x="0" y="480"/>
                  </a:lnTo>
                  <a:close/>
                </a:path>
              </a:pathLst>
            </a:custGeom>
            <a:solidFill>
              <a:srgbClr val="006666"/>
            </a:solidFill>
            <a:ln w="12700" cap="flat" cmpd="sng">
              <a:solidFill>
                <a:srgbClr val="006666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778" name="Freeform 98">
              <a:extLst>
                <a:ext uri="{FF2B5EF4-FFF2-40B4-BE49-F238E27FC236}">
                  <a16:creationId xmlns:a16="http://schemas.microsoft.com/office/drawing/2014/main" id="{FCB7E8F6-93A0-409D-F77D-673BFA6729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1440"/>
              <a:ext cx="240" cy="336"/>
            </a:xfrm>
            <a:custGeom>
              <a:avLst/>
              <a:gdLst>
                <a:gd name="T0" fmla="*/ 0 w 240"/>
                <a:gd name="T1" fmla="*/ 192 h 336"/>
                <a:gd name="T2" fmla="*/ 240 w 240"/>
                <a:gd name="T3" fmla="*/ 336 h 336"/>
                <a:gd name="T4" fmla="*/ 240 w 240"/>
                <a:gd name="T5" fmla="*/ 0 h 336"/>
                <a:gd name="T6" fmla="*/ 0 w 240"/>
                <a:gd name="T7" fmla="*/ 0 h 336"/>
                <a:gd name="T8" fmla="*/ 0 w 240"/>
                <a:gd name="T9" fmla="*/ 192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336">
                  <a:moveTo>
                    <a:pt x="0" y="192"/>
                  </a:moveTo>
                  <a:lnTo>
                    <a:pt x="240" y="336"/>
                  </a:lnTo>
                  <a:lnTo>
                    <a:pt x="240" y="0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rgbClr val="009900"/>
            </a:solidFill>
            <a:ln w="12700" cap="flat" cmpd="sng">
              <a:solidFill>
                <a:srgbClr val="0099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9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ulse">
  <a:themeElements>
    <a:clrScheme name="Pulse 2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FF00"/>
      </a:folHlink>
    </a:clrScheme>
    <a:fontScheme name="Pulse">
      <a:majorFont>
        <a:latin typeface="Tahoma"/>
        <a:ea typeface=""/>
        <a:cs typeface=""/>
      </a:majorFont>
      <a:minorFont>
        <a:latin typeface="Arial Rounded MT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ulse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24573</TotalTime>
  <Words>1050</Words>
  <Application>Microsoft Office PowerPoint</Application>
  <PresentationFormat>On-screen Show (4:3)</PresentationFormat>
  <Paragraphs>309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Times New Roman</vt:lpstr>
      <vt:lpstr>Tahoma</vt:lpstr>
      <vt:lpstr>Arial Rounded MT Bold</vt:lpstr>
      <vt:lpstr>Arial</vt:lpstr>
      <vt:lpstr>Verdana</vt:lpstr>
      <vt:lpstr>Monotype Sorts</vt:lpstr>
      <vt:lpstr>Wingdings</vt:lpstr>
      <vt:lpstr>Pulse</vt:lpstr>
      <vt:lpstr>PowerPoint Presentation</vt:lpstr>
      <vt:lpstr>Agenda</vt:lpstr>
      <vt:lpstr>What is A Reverse-Auction?</vt:lpstr>
      <vt:lpstr>What Do Reverse-Auction Provide?</vt:lpstr>
      <vt:lpstr>How Does It Save Money?</vt:lpstr>
      <vt:lpstr>Suppliers Don’t Submit a Quote They Compete!</vt:lpstr>
      <vt:lpstr>Where’s The Savings?</vt:lpstr>
      <vt:lpstr>Our Clients Savings – $0 Investment</vt:lpstr>
      <vt:lpstr>What Makes Them So Powerful ?</vt:lpstr>
      <vt:lpstr>Lower Total Supply Chain Cost</vt:lpstr>
      <vt:lpstr>How Does It Save Time?</vt:lpstr>
      <vt:lpstr>How Does It Save Time?</vt:lpstr>
      <vt:lpstr>The Various Models</vt:lpstr>
      <vt:lpstr>What Can be Reverse-Auctioned?</vt:lpstr>
      <vt:lpstr>What Are Common Success Traits?</vt:lpstr>
      <vt:lpstr>Benefits &amp; Risks</vt:lpstr>
      <vt:lpstr>So How Do I Start?</vt:lpstr>
      <vt:lpstr>Reverse-Auction Myths</vt:lpstr>
      <vt:lpstr>What Led Our Clients to Act?</vt:lpstr>
      <vt:lpstr>PowerPoint Presentation</vt:lpstr>
    </vt:vector>
  </TitlesOfParts>
  <Company>Sorcity.com,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Bringing Sanity to e-Procurement</dc:title>
  <dc:subject>e-Procurement &amp; Reverse-Auctions</dc:subject>
  <dc:creator>Wes Guillemaud Founder &amp; CEO</dc:creator>
  <cp:lastModifiedBy>Luis Barcon</cp:lastModifiedBy>
  <cp:revision>236</cp:revision>
  <dcterms:created xsi:type="dcterms:W3CDTF">1999-12-12T21:26:40Z</dcterms:created>
  <dcterms:modified xsi:type="dcterms:W3CDTF">2026-05-15T01:55:41Z</dcterms:modified>
</cp:coreProperties>
</file>